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57" r:id="rId2"/>
    <p:sldId id="258" r:id="rId3"/>
    <p:sldId id="340" r:id="rId4"/>
    <p:sldId id="259" r:id="rId5"/>
    <p:sldId id="260" r:id="rId6"/>
    <p:sldId id="341" r:id="rId7"/>
    <p:sldId id="342" r:id="rId8"/>
    <p:sldId id="343" r:id="rId9"/>
    <p:sldId id="344" r:id="rId10"/>
    <p:sldId id="348" r:id="rId11"/>
    <p:sldId id="345" r:id="rId12"/>
    <p:sldId id="346" r:id="rId13"/>
    <p:sldId id="347" r:id="rId1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us Reiser"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A86"/>
    <a:srgbClr val="F5F5F5"/>
    <a:srgbClr val="F2F2F2"/>
    <a:srgbClr val="EEEEEE"/>
    <a:srgbClr val="BBF1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84679" autoAdjust="0"/>
  </p:normalViewPr>
  <p:slideViewPr>
    <p:cSldViewPr snapToGrid="0" showGuides="1">
      <p:cViewPr varScale="1">
        <p:scale>
          <a:sx n="74" d="100"/>
          <a:sy n="74" d="100"/>
        </p:scale>
        <p:origin x="3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5AA6651-0178-4DFA-AAA6-B041F0E9B0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6E59D198-48DB-448C-A896-6676A2580EC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E1A14B7-993F-4E3D-AB8F-D1EF1043023A}" type="datetimeFigureOut">
              <a:rPr lang="de-DE"/>
              <a:pPr>
                <a:defRPr/>
              </a:pPr>
              <a:t>03.07.2026</a:t>
            </a:fld>
            <a:endParaRPr lang="de-DE"/>
          </a:p>
        </p:txBody>
      </p:sp>
      <p:sp>
        <p:nvSpPr>
          <p:cNvPr id="4" name="Folienbildplatzhalter 3">
            <a:extLst>
              <a:ext uri="{FF2B5EF4-FFF2-40B4-BE49-F238E27FC236}">
                <a16:creationId xmlns:a16="http://schemas.microsoft.com/office/drawing/2014/main" id="{196255C7-7735-443D-846A-7CEF5DC6FC1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666039CA-1B70-4C98-87CE-59BC80D2BD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D1A1A698-60FE-4EB7-961B-047E726F581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62179823-C9A3-4CDB-AE80-6A63C33927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3042E0B-6E6C-41D1-925F-1B7DC15D344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6E66CA5A-7C02-4F5E-B7FF-09A96B9ED072}"/>
              </a:ext>
            </a:extLst>
          </p:cNvPr>
          <p:cNvSpPr/>
          <p:nvPr/>
        </p:nvSpPr>
        <p:spPr>
          <a:xfrm>
            <a:off x="-339725" y="-2395538"/>
            <a:ext cx="8410575" cy="7196138"/>
          </a:xfrm>
          <a:prstGeom prst="ellipse">
            <a:avLst/>
          </a:prstGeom>
          <a:solidFill>
            <a:srgbClr val="F5F5F5"/>
          </a:solidFill>
          <a:ln w="171450" cap="rnd" cmpd="sng">
            <a:solidFill>
              <a:srgbClr val="BCDA86"/>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5" name="Grafik 7" descr="Ein Bild, das Zeichnung, Schild enthält.&#10;&#10;Automatisch generierte Beschreibung">
            <a:extLst>
              <a:ext uri="{FF2B5EF4-FFF2-40B4-BE49-F238E27FC236}">
                <a16:creationId xmlns:a16="http://schemas.microsoft.com/office/drawing/2014/main" id="{BD354D1D-4F8E-43EE-8A79-123B0A107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030288"/>
            <a:ext cx="44481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descr="Ein Bild, das Zeichnung enthält.&#10;&#10;Automatisch generierte Beschreibung">
            <a:extLst>
              <a:ext uri="{FF2B5EF4-FFF2-40B4-BE49-F238E27FC236}">
                <a16:creationId xmlns:a16="http://schemas.microsoft.com/office/drawing/2014/main" id="{1689E6A5-BCA8-4E49-8358-4128235EF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263" y="517525"/>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tertitel 2">
            <a:extLst>
              <a:ext uri="{FF2B5EF4-FFF2-40B4-BE49-F238E27FC236}">
                <a16:creationId xmlns:a16="http://schemas.microsoft.com/office/drawing/2014/main" id="{3E9C41DF-846B-4CD9-92C6-5CD68028A94D}"/>
              </a:ext>
            </a:extLst>
          </p:cNvPr>
          <p:cNvSpPr txBox="1">
            <a:spLocks/>
          </p:cNvSpPr>
          <p:nvPr/>
        </p:nvSpPr>
        <p:spPr>
          <a:xfrm>
            <a:off x="6096000" y="2911475"/>
            <a:ext cx="5108575" cy="3003550"/>
          </a:xfrm>
          <a:prstGeom prst="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20000"/>
              </a:lnSpc>
              <a:spcBef>
                <a:spcPts val="0"/>
              </a:spcBef>
              <a:spcAft>
                <a:spcPts val="0"/>
              </a:spcAft>
              <a:defRPr/>
            </a:pPr>
            <a:endParaRPr lang="de-DE" sz="3600" b="1" dirty="0"/>
          </a:p>
        </p:txBody>
      </p:sp>
      <p:sp>
        <p:nvSpPr>
          <p:cNvPr id="17" name="Textplatzhalter 16"/>
          <p:cNvSpPr>
            <a:spLocks noGrp="1"/>
          </p:cNvSpPr>
          <p:nvPr>
            <p:ph type="body" sz="quarter" idx="10"/>
          </p:nvPr>
        </p:nvSpPr>
        <p:spPr>
          <a:xfrm>
            <a:off x="6852380" y="3174182"/>
            <a:ext cx="3745727" cy="708163"/>
          </a:xfrm>
        </p:spPr>
        <p:txBody>
          <a:bodyPr>
            <a:normAutofit/>
          </a:bodyPr>
          <a:lstStyle>
            <a:lvl1pPr marL="0" indent="0">
              <a:buFontTx/>
              <a:buNone/>
              <a:defRPr sz="32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18" name="Textplatzhalter 16"/>
          <p:cNvSpPr>
            <a:spLocks noGrp="1"/>
          </p:cNvSpPr>
          <p:nvPr>
            <p:ph type="body" sz="quarter" idx="11"/>
          </p:nvPr>
        </p:nvSpPr>
        <p:spPr>
          <a:xfrm>
            <a:off x="6808648" y="4801345"/>
            <a:ext cx="3745727" cy="708163"/>
          </a:xfrm>
        </p:spPr>
        <p:txBody>
          <a:bodyPr/>
          <a:lstStyle>
            <a:lvl1pPr marL="0" indent="0">
              <a:lnSpc>
                <a:spcPct val="100000"/>
              </a:lnSpc>
              <a:spcBef>
                <a:spcPts val="0"/>
              </a:spcBef>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58596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EAACFE-A26B-4BA9-B56C-D0CF2C49F4B0}"/>
              </a:ext>
            </a:extLst>
          </p:cNvPr>
          <p:cNvSpPr/>
          <p:nvPr/>
        </p:nvSpPr>
        <p:spPr>
          <a:xfrm>
            <a:off x="0" y="0"/>
            <a:ext cx="381000" cy="6858000"/>
          </a:xfrm>
          <a:prstGeom prst="rect">
            <a:avLst/>
          </a:prstGeom>
          <a:solidFill>
            <a:srgbClr val="BCDA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pic>
        <p:nvPicPr>
          <p:cNvPr id="5" name="Grafik 7" descr="Ein Bild, das Zeichnung, Schild enthält.&#10;&#10;Automatisch generierte Beschreibung">
            <a:extLst>
              <a:ext uri="{FF2B5EF4-FFF2-40B4-BE49-F238E27FC236}">
                <a16:creationId xmlns:a16="http://schemas.microsoft.com/office/drawing/2014/main" id="{65D9E67A-ECEF-4DCA-9E14-2D1F3A33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0" y="6242050"/>
            <a:ext cx="1066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600" b="1">
                <a:latin typeface="+mn-lt"/>
              </a:defRPr>
            </a:lvl1pPr>
          </a:lstStyle>
          <a:p>
            <a:r>
              <a:rPr lang="de-DE"/>
              <a:t>Mastertitelformat bearbeiten</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364494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7CAF2F0-B57D-45C9-A59D-E03B002F0169}"/>
              </a:ext>
            </a:extLst>
          </p:cNvPr>
          <p:cNvSpPr/>
          <p:nvPr/>
        </p:nvSpPr>
        <p:spPr>
          <a:xfrm>
            <a:off x="0" y="0"/>
            <a:ext cx="381000" cy="6858000"/>
          </a:xfrm>
          <a:prstGeom prst="rect">
            <a:avLst/>
          </a:prstGeom>
          <a:solidFill>
            <a:srgbClr val="BCDA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pic>
        <p:nvPicPr>
          <p:cNvPr id="5" name="Grafik 7" descr="Ein Bild, das Zeichnung, Schild enthält.&#10;&#10;Automatisch generierte Beschreibung">
            <a:extLst>
              <a:ext uri="{FF2B5EF4-FFF2-40B4-BE49-F238E27FC236}">
                <a16:creationId xmlns:a16="http://schemas.microsoft.com/office/drawing/2014/main" id="{14D0D4E0-4D79-4AAE-B766-76CC8E721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0" y="6242050"/>
            <a:ext cx="1066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600" b="1">
                <a:latin typeface="+mn-lt"/>
              </a:defRPr>
            </a:lvl1pPr>
          </a:lstStyle>
          <a:p>
            <a:r>
              <a:rPr lang="de-DE"/>
              <a:t>Mastertitelformat bearbeiten</a:t>
            </a:r>
            <a:endParaRPr lang="en-US" dirty="0"/>
          </a:p>
        </p:txBody>
      </p:sp>
      <p:sp>
        <p:nvSpPr>
          <p:cNvPr id="14" name="Tabellenplatzhalter 13"/>
          <p:cNvSpPr>
            <a:spLocks noGrp="1"/>
          </p:cNvSpPr>
          <p:nvPr>
            <p:ph type="tbl" sz="quarter" idx="10"/>
          </p:nvPr>
        </p:nvSpPr>
        <p:spPr>
          <a:xfrm>
            <a:off x="2806262" y="2070539"/>
            <a:ext cx="6421821" cy="3868300"/>
          </a:xfrm>
          <a:solidFill>
            <a:srgbClr val="BCDA86"/>
          </a:solidFill>
          <a:ln w="12700">
            <a:solidFill>
              <a:schemeClr val="tx1"/>
            </a:solidFill>
          </a:ln>
        </p:spPr>
        <p:txBody>
          <a:bodyPr rtlCol="0">
            <a:normAutofit/>
          </a:bodyPr>
          <a:lstStyle/>
          <a:p>
            <a:pPr lvl="0"/>
            <a:r>
              <a:rPr lang="de-DE" noProof="0"/>
              <a:t>Tabelle durch Klicken auf Symbol hinzufügen</a:t>
            </a:r>
            <a:endParaRPr lang="de-DE" noProof="0" dirty="0"/>
          </a:p>
        </p:txBody>
      </p:sp>
    </p:spTree>
    <p:extLst>
      <p:ext uri="{BB962C8B-B14F-4D97-AF65-F5344CB8AC3E}">
        <p14:creationId xmlns:p14="http://schemas.microsoft.com/office/powerpoint/2010/main" val="301031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F69BB8ED-49B7-4E8A-87DB-3AA138C31D73}"/>
              </a:ext>
            </a:extLst>
          </p:cNvPr>
          <p:cNvSpPr/>
          <p:nvPr/>
        </p:nvSpPr>
        <p:spPr>
          <a:xfrm>
            <a:off x="-339725" y="-2395538"/>
            <a:ext cx="8410575" cy="7196138"/>
          </a:xfrm>
          <a:prstGeom prst="ellipse">
            <a:avLst/>
          </a:prstGeom>
          <a:solidFill>
            <a:srgbClr val="F5F5F5"/>
          </a:solidFill>
          <a:ln w="171450" cap="rnd" cmpd="sng">
            <a:solidFill>
              <a:srgbClr val="BCDA86"/>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7" descr="Ein Bild, das Zeichnung, Schild enthält.&#10;&#10;Automatisch generierte Beschreibung">
            <a:extLst>
              <a:ext uri="{FF2B5EF4-FFF2-40B4-BE49-F238E27FC236}">
                <a16:creationId xmlns:a16="http://schemas.microsoft.com/office/drawing/2014/main" id="{A13D7C9C-556E-46E4-AA37-F3247B4E0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030288"/>
            <a:ext cx="44481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8" descr="Ein Bild, das Zeichnung enthält.&#10;&#10;Automatisch generierte Beschreibung">
            <a:extLst>
              <a:ext uri="{FF2B5EF4-FFF2-40B4-BE49-F238E27FC236}">
                <a16:creationId xmlns:a16="http://schemas.microsoft.com/office/drawing/2014/main" id="{3F450826-76C6-4A55-8B85-8636E8E36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263" y="517525"/>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75ABBD4-AD1B-4F6F-9856-38C82E79E4D8}"/>
              </a:ext>
            </a:extLst>
          </p:cNvPr>
          <p:cNvSpPr txBox="1">
            <a:spLocks noChangeArrowheads="1"/>
          </p:cNvSpPr>
          <p:nvPr/>
        </p:nvSpPr>
        <p:spPr bwMode="auto">
          <a:xfrm>
            <a:off x="6396038" y="4800600"/>
            <a:ext cx="4894262" cy="585788"/>
          </a:xfrm>
          <a:prstGeom prst="rect">
            <a:avLst/>
          </a:prstGeom>
          <a:solidFill>
            <a:srgbClr val="BCDA86"/>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b="1"/>
              <a:t>www.startlearning.info</a:t>
            </a:r>
          </a:p>
        </p:txBody>
      </p:sp>
    </p:spTree>
    <p:extLst>
      <p:ext uri="{BB962C8B-B14F-4D97-AF65-F5344CB8AC3E}">
        <p14:creationId xmlns:p14="http://schemas.microsoft.com/office/powerpoint/2010/main" val="337386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F6F559-BF7E-4791-934B-F5F5D8D9437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43347131-7B9A-4854-92A9-B35CBB05307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e Placeholder 3">
            <a:extLst>
              <a:ext uri="{FF2B5EF4-FFF2-40B4-BE49-F238E27FC236}">
                <a16:creationId xmlns:a16="http://schemas.microsoft.com/office/drawing/2014/main" id="{1CB07FC8-D32F-4502-B0A1-380743D04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2B970F1-3DE7-4075-B1B7-229CA3A4F20B}" type="datetimeFigureOut">
              <a:rPr lang="de-DE"/>
              <a:pPr>
                <a:defRPr/>
              </a:pPr>
              <a:t>03.07.2026</a:t>
            </a:fld>
            <a:endParaRPr lang="de-DE"/>
          </a:p>
        </p:txBody>
      </p:sp>
      <p:sp>
        <p:nvSpPr>
          <p:cNvPr id="5" name="Footer Placeholder 4">
            <a:extLst>
              <a:ext uri="{FF2B5EF4-FFF2-40B4-BE49-F238E27FC236}">
                <a16:creationId xmlns:a16="http://schemas.microsoft.com/office/drawing/2014/main" id="{812094D3-BF9B-439C-BE4D-289B93DB09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de-DE"/>
          </a:p>
        </p:txBody>
      </p:sp>
      <p:sp>
        <p:nvSpPr>
          <p:cNvPr id="6" name="Slide Number Placeholder 5">
            <a:extLst>
              <a:ext uri="{FF2B5EF4-FFF2-40B4-BE49-F238E27FC236}">
                <a16:creationId xmlns:a16="http://schemas.microsoft.com/office/drawing/2014/main" id="{68BFA60C-4AF7-4CE8-BFB9-CDEB66985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3265346-A84C-4D98-9AF9-4A74AD5F261D}"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5.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platzhalter 1">
            <a:extLst>
              <a:ext uri="{FF2B5EF4-FFF2-40B4-BE49-F238E27FC236}">
                <a16:creationId xmlns:a16="http://schemas.microsoft.com/office/drawing/2014/main" id="{6B35573B-25BE-43DB-BE50-1918668F9745}"/>
              </a:ext>
            </a:extLst>
          </p:cNvPr>
          <p:cNvSpPr>
            <a:spLocks noGrp="1" noChangeArrowheads="1"/>
          </p:cNvSpPr>
          <p:nvPr>
            <p:ph type="body" sz="quarter" idx="10"/>
          </p:nvPr>
        </p:nvSpPr>
        <p:spPr>
          <a:xfrm>
            <a:off x="6851650" y="3173413"/>
            <a:ext cx="3746500" cy="709612"/>
          </a:xfrm>
        </p:spPr>
        <p:txBody>
          <a:bodyPr>
            <a:normAutofit fontScale="85000" lnSpcReduction="20000"/>
          </a:bodyPr>
          <a:lstStyle/>
          <a:p>
            <a:r>
              <a:rPr lang="de-DE" altLang="de-DE" dirty="0"/>
              <a:t>Bau einer Kalthaltemöglichkeit</a:t>
            </a:r>
          </a:p>
        </p:txBody>
      </p:sp>
      <p:sp>
        <p:nvSpPr>
          <p:cNvPr id="7171" name="Textplatzhalter 2">
            <a:extLst>
              <a:ext uri="{FF2B5EF4-FFF2-40B4-BE49-F238E27FC236}">
                <a16:creationId xmlns:a16="http://schemas.microsoft.com/office/drawing/2014/main" id="{069348DB-2229-46AF-B797-728DDB3264FB}"/>
              </a:ext>
            </a:extLst>
          </p:cNvPr>
          <p:cNvSpPr>
            <a:spLocks noGrp="1" noChangeArrowheads="1"/>
          </p:cNvSpPr>
          <p:nvPr>
            <p:ph type="body" sz="quarter" idx="11"/>
          </p:nvPr>
        </p:nvSpPr>
        <p:spPr>
          <a:xfrm>
            <a:off x="6808788" y="4800600"/>
            <a:ext cx="3744912" cy="709613"/>
          </a:xfrm>
        </p:spPr>
        <p:txBody>
          <a:bodyPr/>
          <a:lstStyle/>
          <a:p>
            <a:pPr>
              <a:spcBef>
                <a:spcPct val="0"/>
              </a:spcBef>
            </a:pPr>
            <a:endParaRPr lang="de-DE" alt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0A148-D324-019F-52EF-EB93A625504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E877065-2799-83B2-F7CF-2D5C12589A15}"/>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A48DF52-D4EC-127C-378F-DB8556C7EAD3}"/>
              </a:ext>
            </a:extLst>
          </p:cNvPr>
          <p:cNvPicPr>
            <a:picLocks noChangeAspect="1"/>
          </p:cNvPicPr>
          <p:nvPr/>
        </p:nvPicPr>
        <p:blipFill>
          <a:blip r:embed="rId2"/>
          <a:stretch>
            <a:fillRect/>
          </a:stretch>
        </p:blipFill>
        <p:spPr>
          <a:xfrm>
            <a:off x="1579462" y="752025"/>
            <a:ext cx="9033076" cy="5353950"/>
          </a:xfrm>
          <a:prstGeom prst="rect">
            <a:avLst/>
          </a:prstGeom>
        </p:spPr>
      </p:pic>
    </p:spTree>
    <p:extLst>
      <p:ext uri="{BB962C8B-B14F-4D97-AF65-F5344CB8AC3E}">
        <p14:creationId xmlns:p14="http://schemas.microsoft.com/office/powerpoint/2010/main" val="255754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AF01B3-57BA-AD6C-2BE1-7E4441446BBD}"/>
              </a:ext>
            </a:extLst>
          </p:cNvPr>
          <p:cNvPicPr>
            <a:picLocks noChangeAspect="1"/>
          </p:cNvPicPr>
          <p:nvPr/>
        </p:nvPicPr>
        <p:blipFill>
          <a:blip r:embed="rId2"/>
          <a:stretch>
            <a:fillRect/>
          </a:stretch>
        </p:blipFill>
        <p:spPr>
          <a:xfrm>
            <a:off x="403488" y="1849067"/>
            <a:ext cx="11500774" cy="3159866"/>
          </a:xfrm>
          <a:prstGeom prst="rect">
            <a:avLst/>
          </a:prstGeom>
        </p:spPr>
      </p:pic>
      <p:pic>
        <p:nvPicPr>
          <p:cNvPr id="4" name="Inhaltsplatzhalter 3">
            <a:extLst>
              <a:ext uri="{FF2B5EF4-FFF2-40B4-BE49-F238E27FC236}">
                <a16:creationId xmlns:a16="http://schemas.microsoft.com/office/drawing/2014/main" id="{903DC832-F0AF-458E-877C-A6B2CDD4DC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61278" y="2042328"/>
            <a:ext cx="5594296" cy="2773343"/>
          </a:xfrm>
          <a:prstGeom prst="rect">
            <a:avLst/>
          </a:prstGeom>
          <a:noFill/>
          <a:ln>
            <a:noFill/>
          </a:ln>
        </p:spPr>
      </p:pic>
    </p:spTree>
    <p:extLst>
      <p:ext uri="{BB962C8B-B14F-4D97-AF65-F5344CB8AC3E}">
        <p14:creationId xmlns:p14="http://schemas.microsoft.com/office/powerpoint/2010/main" val="404305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B38FCBA-351A-D8EC-03C3-6F483056FC82}"/>
              </a:ext>
            </a:extLst>
          </p:cNvPr>
          <p:cNvPicPr>
            <a:picLocks noChangeAspect="1"/>
          </p:cNvPicPr>
          <p:nvPr/>
        </p:nvPicPr>
        <p:blipFill>
          <a:blip r:embed="rId3"/>
          <a:stretch>
            <a:fillRect/>
          </a:stretch>
        </p:blipFill>
        <p:spPr>
          <a:xfrm>
            <a:off x="838200" y="256791"/>
            <a:ext cx="2451100" cy="901700"/>
          </a:xfrm>
          <a:prstGeom prst="rect">
            <a:avLst/>
          </a:prstGeom>
        </p:spPr>
      </p:pic>
    </p:spTree>
    <p:controls>
      <mc:AlternateContent xmlns:mc="http://schemas.openxmlformats.org/markup-compatibility/2006">
        <mc:Choice xmlns:v="urn:schemas-microsoft-com:vml" Requires="v">
          <p:control r:id="rId1" imgW="10515600" imgH="4297680"/>
        </mc:Choice>
        <mc:Fallback>
          <p:control r:id="rId1" imgW="10515600" imgH="4297680">
            <p:pic>
              <p:nvPicPr>
                <p:cNvPr id="4" name="TextBox1">
                  <a:extLst>
                    <a:ext uri="{FF2B5EF4-FFF2-40B4-BE49-F238E27FC236}">
                      <a16:creationId xmlns:a16="http://schemas.microsoft.com/office/drawing/2014/main" id="{CBD2066D-C233-492C-A5C6-1626F8EE638C}"/>
                    </a:ext>
                  </a:extLst>
                </p:cNvPr>
                <p:cNvPicPr preferRelativeResize="0">
                  <a:picLocks noGrp="1" noChangeArrowheads="1" noChangeShapeType="1"/>
                </p:cNvPicPr>
                <p:nvPr/>
              </p:nvPicPr>
              <p:blipFill>
                <a:blip r:embed="rId4"/>
                <a:srcRect/>
                <a:stretch>
                  <a:fillRect/>
                </a:stretch>
              </p:blipFill>
              <p:spPr bwMode="auto">
                <a:xfrm>
                  <a:off x="838200" y="1852229"/>
                  <a:ext cx="10515600" cy="429813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1024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FBE7B9-9B8A-4DF5-946C-D62D7A07B000}"/>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19F6CAD3-FD95-1492-50DC-5283F6CB4AA2}"/>
              </a:ext>
            </a:extLst>
          </p:cNvPr>
          <p:cNvPicPr>
            <a:picLocks noChangeAspect="1"/>
          </p:cNvPicPr>
          <p:nvPr/>
        </p:nvPicPr>
        <p:blipFill>
          <a:blip r:embed="rId3"/>
          <a:stretch>
            <a:fillRect/>
          </a:stretch>
        </p:blipFill>
        <p:spPr>
          <a:xfrm>
            <a:off x="838200" y="255587"/>
            <a:ext cx="5753100" cy="850900"/>
          </a:xfrm>
          <a:prstGeom prst="rect">
            <a:avLst/>
          </a:prstGeom>
        </p:spPr>
      </p:pic>
    </p:spTree>
    <p:controls>
      <mc:AlternateContent xmlns:mc="http://schemas.openxmlformats.org/markup-compatibility/2006">
        <mc:Choice xmlns:v="urn:schemas-microsoft-com:vml" Requires="v">
          <p:control r:id="rId1" imgW="10645200" imgH="4350960"/>
        </mc:Choice>
        <mc:Fallback>
          <p:control r:id="rId1" imgW="10645200" imgH="4350960">
            <p:pic>
              <p:nvPicPr>
                <p:cNvPr id="4" name="TextBox1">
                  <a:extLst>
                    <a:ext uri="{FF2B5EF4-FFF2-40B4-BE49-F238E27FC236}">
                      <a16:creationId xmlns:a16="http://schemas.microsoft.com/office/drawing/2014/main" id="{646D4A99-F41B-43D8-8BEB-FBDAAF65B438}"/>
                    </a:ext>
                  </a:extLst>
                </p:cNvPr>
                <p:cNvPicPr preferRelativeResize="0">
                  <a:picLocks noChangeArrowheads="1" noChangeShapeType="1"/>
                </p:cNvPicPr>
                <p:nvPr/>
              </p:nvPicPr>
              <p:blipFill>
                <a:blip r:embed="rId4"/>
                <a:srcRect/>
                <a:stretch>
                  <a:fillRect/>
                </a:stretch>
              </p:blipFill>
              <p:spPr bwMode="auto">
                <a:xfrm>
                  <a:off x="775058" y="1825625"/>
                  <a:ext cx="10641883" cy="43513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82655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oblem für Erfinder.mp4">
            <a:hlinkClick r:id="" action="ppaction://media"/>
            <a:extLst>
              <a:ext uri="{FF2B5EF4-FFF2-40B4-BE49-F238E27FC236}">
                <a16:creationId xmlns:a16="http://schemas.microsoft.com/office/drawing/2014/main" id="{8325C977-B8EF-FA9D-FC89-254CA7898D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3413" y="1825625"/>
            <a:ext cx="8383587" cy="4351338"/>
          </a:xfrm>
        </p:spPr>
      </p:pic>
      <p:sp>
        <p:nvSpPr>
          <p:cNvPr id="4" name="Titel 3">
            <a:extLst>
              <a:ext uri="{FF2B5EF4-FFF2-40B4-BE49-F238E27FC236}">
                <a16:creationId xmlns:a16="http://schemas.microsoft.com/office/drawing/2014/main" id="{27576256-7AD8-2C64-46B2-1E2A51790187}"/>
              </a:ext>
            </a:extLst>
          </p:cNvPr>
          <p:cNvSpPr>
            <a:spLocks noGrp="1"/>
          </p:cNvSpPr>
          <p:nvPr>
            <p:ph type="title"/>
          </p:nvPr>
        </p:nvSpPr>
        <p:spPr/>
        <p:txBody>
          <a:bodyPr/>
          <a:lstStyle/>
          <a:p>
            <a:r>
              <a:rPr lang="de-DE" dirty="0"/>
              <a:t>Auftrag für Jungingenieure</a:t>
            </a:r>
          </a:p>
        </p:txBody>
      </p:sp>
    </p:spTree>
    <p:extLst>
      <p:ext uri="{BB962C8B-B14F-4D97-AF65-F5344CB8AC3E}">
        <p14:creationId xmlns:p14="http://schemas.microsoft.com/office/powerpoint/2010/main" val="1687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9095D-E249-4011-A9B2-A4E0762BDA5C}"/>
              </a:ext>
            </a:extLst>
          </p:cNvPr>
          <p:cNvSpPr>
            <a:spLocks noGrp="1"/>
          </p:cNvSpPr>
          <p:nvPr>
            <p:ph type="title"/>
          </p:nvPr>
        </p:nvSpPr>
        <p:spPr/>
        <p:txBody>
          <a:bodyPr/>
          <a:lstStyle/>
          <a:p>
            <a:r>
              <a:rPr lang="de-DE" dirty="0"/>
              <a:t>Die Aufgabenstellung</a:t>
            </a:r>
          </a:p>
        </p:txBody>
      </p:sp>
      <p:sp>
        <p:nvSpPr>
          <p:cNvPr id="3" name="Inhaltsplatzhalter 2">
            <a:extLst>
              <a:ext uri="{FF2B5EF4-FFF2-40B4-BE49-F238E27FC236}">
                <a16:creationId xmlns:a16="http://schemas.microsoft.com/office/drawing/2014/main" id="{22016934-73E8-4C73-B486-BA4297BC2C6C}"/>
              </a:ext>
            </a:extLst>
          </p:cNvPr>
          <p:cNvSpPr>
            <a:spLocks noGrp="1"/>
          </p:cNvSpPr>
          <p:nvPr>
            <p:ph idx="1"/>
          </p:nvPr>
        </p:nvSpPr>
        <p:spPr>
          <a:xfrm>
            <a:off x="838200" y="1825625"/>
            <a:ext cx="6035566" cy="4351338"/>
          </a:xfrm>
        </p:spPr>
        <p:txBody>
          <a:bodyPr>
            <a:noAutofit/>
          </a:bodyPr>
          <a:lstStyle/>
          <a:p>
            <a:pPr marL="0" indent="0">
              <a:buNone/>
            </a:pPr>
            <a:r>
              <a:rPr lang="de-DE" sz="3600" dirty="0"/>
              <a:t>Es soll eine Vorrichtung gebaut werden, die eine Flasche (500ml) möglichst lange kalt halten kann. Die Vorrichtung soll mit dem Fahrrad transportiert werden können, mehrfach verwendbar sein und außerdem soll sie nicht teuer sein.</a:t>
            </a:r>
          </a:p>
        </p:txBody>
      </p:sp>
      <p:pic>
        <p:nvPicPr>
          <p:cNvPr id="5" name="Grafik 4">
            <a:extLst>
              <a:ext uri="{FF2B5EF4-FFF2-40B4-BE49-F238E27FC236}">
                <a16:creationId xmlns:a16="http://schemas.microsoft.com/office/drawing/2014/main" id="{37EAE29A-7666-4BBE-9DD4-A3C43C2B8B86}"/>
              </a:ext>
            </a:extLst>
          </p:cNvPr>
          <p:cNvPicPr>
            <a:picLocks noChangeAspect="1"/>
          </p:cNvPicPr>
          <p:nvPr/>
        </p:nvPicPr>
        <p:blipFill>
          <a:blip r:embed="rId2"/>
          <a:stretch>
            <a:fillRect/>
          </a:stretch>
        </p:blipFill>
        <p:spPr>
          <a:xfrm>
            <a:off x="7273159" y="2291254"/>
            <a:ext cx="4160777" cy="2680139"/>
          </a:xfrm>
          <a:prstGeom prst="rect">
            <a:avLst/>
          </a:prstGeom>
        </p:spPr>
      </p:pic>
    </p:spTree>
    <p:extLst>
      <p:ext uri="{BB962C8B-B14F-4D97-AF65-F5344CB8AC3E}">
        <p14:creationId xmlns:p14="http://schemas.microsoft.com/office/powerpoint/2010/main" val="234794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FD12C-E84A-4C75-8BD1-138F269187C8}"/>
              </a:ext>
            </a:extLst>
          </p:cNvPr>
          <p:cNvSpPr>
            <a:spLocks noGrp="1"/>
          </p:cNvSpPr>
          <p:nvPr>
            <p:ph type="title"/>
          </p:nvPr>
        </p:nvSpPr>
        <p:spPr/>
        <p:txBody>
          <a:bodyPr/>
          <a:lstStyle/>
          <a:p>
            <a:r>
              <a:rPr lang="de-DE" dirty="0"/>
              <a:t>Was muss die Kalthaltemöglichkeit können können?</a:t>
            </a:r>
          </a:p>
        </p:txBody>
      </p:sp>
      <p:sp>
        <p:nvSpPr>
          <p:cNvPr id="3" name="Inhaltsplatzhalter 2">
            <a:extLst>
              <a:ext uri="{FF2B5EF4-FFF2-40B4-BE49-F238E27FC236}">
                <a16:creationId xmlns:a16="http://schemas.microsoft.com/office/drawing/2014/main" id="{B74B7AEE-F7C7-453B-A946-824DA9777611}"/>
              </a:ext>
            </a:extLst>
          </p:cNvPr>
          <p:cNvSpPr>
            <a:spLocks noGrp="1"/>
          </p:cNvSpPr>
          <p:nvPr>
            <p:ph idx="1"/>
          </p:nvPr>
        </p:nvSpPr>
        <p:spPr/>
        <p:txBody>
          <a:bodyPr/>
          <a:lstStyle/>
          <a:p>
            <a:endParaRPr lang="de-DE"/>
          </a:p>
        </p:txBody>
      </p:sp>
    </p:spTree>
    <p:controls>
      <mc:AlternateContent xmlns:mc="http://schemas.openxmlformats.org/markup-compatibility/2006">
        <mc:Choice xmlns:v="urn:schemas-microsoft-com:vml" Requires="v">
          <p:control r:id="rId1" imgW="10645200" imgH="4350960"/>
        </mc:Choice>
        <mc:Fallback>
          <p:control r:id="rId1" imgW="10645200" imgH="4350960">
            <p:pic>
              <p:nvPicPr>
                <p:cNvPr id="4" name="TextBox1">
                  <a:extLst>
                    <a:ext uri="{FF2B5EF4-FFF2-40B4-BE49-F238E27FC236}">
                      <a16:creationId xmlns:a16="http://schemas.microsoft.com/office/drawing/2014/main" id="{8CC92332-0770-40B7-8CF6-4D3E18CF378D}"/>
                    </a:ext>
                  </a:extLst>
                </p:cNvPr>
                <p:cNvPicPr preferRelativeResize="0">
                  <a:picLocks noChangeArrowheads="1" noChangeShapeType="1"/>
                </p:cNvPicPr>
                <p:nvPr/>
              </p:nvPicPr>
              <p:blipFill>
                <a:blip r:embed="rId3"/>
                <a:srcRect/>
                <a:stretch>
                  <a:fillRect/>
                </a:stretch>
              </p:blipFill>
              <p:spPr bwMode="auto">
                <a:xfrm>
                  <a:off x="775058" y="1825625"/>
                  <a:ext cx="10641883" cy="43513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2611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5242E-F9F6-4AF8-873A-F56EDB533B02}"/>
              </a:ext>
            </a:extLst>
          </p:cNvPr>
          <p:cNvSpPr>
            <a:spLocks noGrp="1"/>
          </p:cNvSpPr>
          <p:nvPr>
            <p:ph type="title"/>
          </p:nvPr>
        </p:nvSpPr>
        <p:spPr/>
        <p:txBody>
          <a:bodyPr>
            <a:normAutofit fontScale="90000"/>
          </a:bodyPr>
          <a:lstStyle/>
          <a:p>
            <a:br>
              <a:rPr lang="de-DE" dirty="0"/>
            </a:br>
            <a:br>
              <a:rPr lang="de-DE" dirty="0"/>
            </a:br>
            <a:endParaRPr lang="de-DE" dirty="0"/>
          </a:p>
        </p:txBody>
      </p:sp>
      <p:pic>
        <p:nvPicPr>
          <p:cNvPr id="4" name="new advanced organizer.mp4">
            <a:hlinkClick r:id="" action="ppaction://media"/>
            <a:extLst>
              <a:ext uri="{FF2B5EF4-FFF2-40B4-BE49-F238E27FC236}">
                <a16:creationId xmlns:a16="http://schemas.microsoft.com/office/drawing/2014/main" id="{CF1BEE3C-0E3C-711A-3A6C-26863AF690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2663" y="530815"/>
            <a:ext cx="9873205" cy="5553552"/>
          </a:xfrm>
        </p:spPr>
      </p:pic>
    </p:spTree>
    <p:extLst>
      <p:ext uri="{BB962C8B-B14F-4D97-AF65-F5344CB8AC3E}">
        <p14:creationId xmlns:p14="http://schemas.microsoft.com/office/powerpoint/2010/main" val="35008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9CB6D0C-B930-4A36-BDAC-40EB24645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7318" flipH="1">
            <a:off x="702728" y="3445473"/>
            <a:ext cx="2564168" cy="3286717"/>
          </a:xfrm>
          <a:prstGeom prst="rect">
            <a:avLst/>
          </a:prstGeom>
        </p:spPr>
      </p:pic>
      <p:pic>
        <p:nvPicPr>
          <p:cNvPr id="2" name="Grafik 1">
            <a:extLst>
              <a:ext uri="{FF2B5EF4-FFF2-40B4-BE49-F238E27FC236}">
                <a16:creationId xmlns:a16="http://schemas.microsoft.com/office/drawing/2014/main" id="{6B8A1198-85D8-CD54-84DD-58CDD55C3F05}"/>
              </a:ext>
            </a:extLst>
          </p:cNvPr>
          <p:cNvPicPr>
            <a:picLocks noChangeAspect="1"/>
          </p:cNvPicPr>
          <p:nvPr/>
        </p:nvPicPr>
        <p:blipFill>
          <a:blip r:embed="rId3"/>
          <a:stretch>
            <a:fillRect/>
          </a:stretch>
        </p:blipFill>
        <p:spPr>
          <a:xfrm>
            <a:off x="4012320" y="0"/>
            <a:ext cx="4671739" cy="491762"/>
          </a:xfrm>
          <a:prstGeom prst="rect">
            <a:avLst/>
          </a:prstGeom>
        </p:spPr>
      </p:pic>
      <p:pic>
        <p:nvPicPr>
          <p:cNvPr id="3" name="Grafik 2">
            <a:extLst>
              <a:ext uri="{FF2B5EF4-FFF2-40B4-BE49-F238E27FC236}">
                <a16:creationId xmlns:a16="http://schemas.microsoft.com/office/drawing/2014/main" id="{1CAE8D00-B86C-1D6C-EA9E-326BFEC39280}"/>
              </a:ext>
            </a:extLst>
          </p:cNvPr>
          <p:cNvPicPr>
            <a:picLocks noChangeAspect="1"/>
          </p:cNvPicPr>
          <p:nvPr/>
        </p:nvPicPr>
        <p:blipFill>
          <a:blip r:embed="rId4"/>
          <a:stretch>
            <a:fillRect/>
          </a:stretch>
        </p:blipFill>
        <p:spPr>
          <a:xfrm>
            <a:off x="3841749" y="584199"/>
            <a:ext cx="5012883" cy="6326117"/>
          </a:xfrm>
          <a:prstGeom prst="rect">
            <a:avLst/>
          </a:prstGeom>
        </p:spPr>
      </p:pic>
    </p:spTree>
    <p:extLst>
      <p:ext uri="{BB962C8B-B14F-4D97-AF65-F5344CB8AC3E}">
        <p14:creationId xmlns:p14="http://schemas.microsoft.com/office/powerpoint/2010/main" val="314632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7C8EA0EA-A87D-48FC-8B0B-422063123DD0}"/>
              </a:ext>
            </a:extLst>
          </p:cNvPr>
          <p:cNvGraphicFramePr>
            <a:graphicFrameLocks noGrp="1"/>
          </p:cNvGraphicFramePr>
          <p:nvPr>
            <p:ph idx="1"/>
            <p:extLst>
              <p:ext uri="{D42A27DB-BD31-4B8C-83A1-F6EECF244321}">
                <p14:modId xmlns:p14="http://schemas.microsoft.com/office/powerpoint/2010/main" val="2709617430"/>
              </p:ext>
            </p:extLst>
          </p:nvPr>
        </p:nvGraphicFramePr>
        <p:xfrm>
          <a:off x="1757431" y="1835637"/>
          <a:ext cx="7792086" cy="4645586"/>
        </p:xfrm>
        <a:graphic>
          <a:graphicData uri="http://schemas.openxmlformats.org/drawingml/2006/table">
            <a:tbl>
              <a:tblPr firstRow="1" firstCol="1" bandRow="1">
                <a:tableStyleId>{5C22544A-7EE6-4342-B048-85BDC9FD1C3A}</a:tableStyleId>
              </a:tblPr>
              <a:tblGrid>
                <a:gridCol w="2948063">
                  <a:extLst>
                    <a:ext uri="{9D8B030D-6E8A-4147-A177-3AD203B41FA5}">
                      <a16:colId xmlns:a16="http://schemas.microsoft.com/office/drawing/2014/main" val="1058043527"/>
                    </a:ext>
                  </a:extLst>
                </a:gridCol>
                <a:gridCol w="1640630">
                  <a:extLst>
                    <a:ext uri="{9D8B030D-6E8A-4147-A177-3AD203B41FA5}">
                      <a16:colId xmlns:a16="http://schemas.microsoft.com/office/drawing/2014/main" val="740357668"/>
                    </a:ext>
                  </a:extLst>
                </a:gridCol>
                <a:gridCol w="3203393">
                  <a:extLst>
                    <a:ext uri="{9D8B030D-6E8A-4147-A177-3AD203B41FA5}">
                      <a16:colId xmlns:a16="http://schemas.microsoft.com/office/drawing/2014/main" val="373491377"/>
                    </a:ext>
                  </a:extLst>
                </a:gridCol>
              </a:tblGrid>
              <a:tr h="454062">
                <a:tc>
                  <a:txBody>
                    <a:bodyPr/>
                    <a:lstStyle/>
                    <a:p>
                      <a:pPr>
                        <a:lnSpc>
                          <a:spcPct val="107000"/>
                        </a:lnSpc>
                        <a:spcAft>
                          <a:spcPts val="800"/>
                        </a:spcAft>
                      </a:pPr>
                      <a:r>
                        <a:rPr lang="de-DE" sz="2400">
                          <a:effectLst/>
                        </a:rPr>
                        <a:t>Maßnahme…</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DE" sz="2400">
                          <a:effectLst/>
                        </a:rPr>
                        <a:t>bewirkt…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DE" sz="2400">
                          <a:effectLst/>
                        </a:rPr>
                        <a:t>Effekt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2669820"/>
                  </a:ext>
                </a:extLst>
              </a:tr>
              <a:tr h="796591">
                <a:tc>
                  <a:txBody>
                    <a:bodyPr/>
                    <a:lstStyle/>
                    <a:p>
                      <a:pPr>
                        <a:lnSpc>
                          <a:spcPct val="107000"/>
                        </a:lnSpc>
                        <a:spcAft>
                          <a:spcPts val="800"/>
                        </a:spcAft>
                      </a:pPr>
                      <a:r>
                        <a:rPr lang="de-DE" sz="2400">
                          <a:effectLst/>
                        </a:rPr>
                        <a:t>1. Dicke der Wand</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a:lnSpc>
                          <a:spcPct val="107000"/>
                        </a:lnSpc>
                        <a:spcAft>
                          <a:spcPts val="80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DE" sz="2400">
                          <a:effectLst/>
                        </a:rPr>
                        <a:t>führen kühlere Umgebungsluft zum Nest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969786"/>
                  </a:ext>
                </a:extLst>
              </a:tr>
              <a:tr h="746639">
                <a:tc>
                  <a:txBody>
                    <a:bodyPr/>
                    <a:lstStyle/>
                    <a:p>
                      <a:pPr>
                        <a:lnSpc>
                          <a:spcPct val="107000"/>
                        </a:lnSpc>
                        <a:spcAft>
                          <a:spcPts val="800"/>
                        </a:spcAft>
                      </a:pPr>
                      <a:r>
                        <a:rPr lang="de-DE" sz="2400">
                          <a:effectLst/>
                        </a:rPr>
                        <a:t>2. Feuchte Innenwände</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de-DE"/>
                    </a:p>
                  </a:txBody>
                  <a:tcPr/>
                </a:tc>
                <a:tc>
                  <a:txBody>
                    <a:bodyPr/>
                    <a:lstStyle/>
                    <a:p>
                      <a:pPr>
                        <a:lnSpc>
                          <a:spcPct val="107000"/>
                        </a:lnSpc>
                        <a:spcAft>
                          <a:spcPts val="800"/>
                        </a:spcAft>
                      </a:pPr>
                      <a:r>
                        <a:rPr lang="de-DE" sz="2400">
                          <a:effectLst/>
                        </a:rPr>
                        <a:t>leiten warme Luft vom Nest weg</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5357186"/>
                  </a:ext>
                </a:extLst>
              </a:tr>
              <a:tr h="552381">
                <a:tc>
                  <a:txBody>
                    <a:bodyPr/>
                    <a:lstStyle/>
                    <a:p>
                      <a:pPr>
                        <a:lnSpc>
                          <a:spcPct val="107000"/>
                        </a:lnSpc>
                        <a:spcAft>
                          <a:spcPts val="800"/>
                        </a:spcAft>
                      </a:pPr>
                      <a:r>
                        <a:rPr lang="de-DE" sz="2400">
                          <a:effectLst/>
                        </a:rPr>
                        <a:t>3. Türme auf der Außenwand</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de-DE"/>
                    </a:p>
                  </a:txBody>
                  <a:tcPr/>
                </a:tc>
                <a:tc>
                  <a:txBody>
                    <a:bodyPr/>
                    <a:lstStyle/>
                    <a:p>
                      <a:pPr>
                        <a:lnSpc>
                          <a:spcPct val="107000"/>
                        </a:lnSpc>
                        <a:spcAft>
                          <a:spcPts val="800"/>
                        </a:spcAft>
                      </a:pPr>
                      <a:r>
                        <a:rPr lang="de-DE" sz="2400">
                          <a:effectLst/>
                        </a:rPr>
                        <a:t>Verdunstungskühlung</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7933158"/>
                  </a:ext>
                </a:extLst>
              </a:tr>
              <a:tr h="728139">
                <a:tc>
                  <a:txBody>
                    <a:bodyPr/>
                    <a:lstStyle/>
                    <a:p>
                      <a:pPr>
                        <a:lnSpc>
                          <a:spcPct val="107000"/>
                        </a:lnSpc>
                        <a:spcAft>
                          <a:spcPts val="800"/>
                        </a:spcAft>
                      </a:pPr>
                      <a:r>
                        <a:rPr lang="de-DE" sz="2400">
                          <a:effectLst/>
                        </a:rPr>
                        <a:t>4. Zentral- bzw. Nebenkanäle</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de-DE"/>
                    </a:p>
                  </a:txBody>
                  <a:tcPr/>
                </a:tc>
                <a:tc>
                  <a:txBody>
                    <a:bodyPr/>
                    <a:lstStyle/>
                    <a:p>
                      <a:pPr>
                        <a:lnSpc>
                          <a:spcPct val="107000"/>
                        </a:lnSpc>
                        <a:spcAft>
                          <a:spcPts val="800"/>
                        </a:spcAft>
                      </a:pPr>
                      <a:r>
                        <a:rPr lang="de-DE" sz="2400">
                          <a:effectLst/>
                        </a:rPr>
                        <a:t>Beschattung</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0906782"/>
                  </a:ext>
                </a:extLst>
              </a:tr>
              <a:tr h="738710">
                <a:tc>
                  <a:txBody>
                    <a:bodyPr/>
                    <a:lstStyle/>
                    <a:p>
                      <a:pPr>
                        <a:lnSpc>
                          <a:spcPct val="107000"/>
                        </a:lnSpc>
                        <a:spcAft>
                          <a:spcPts val="800"/>
                        </a:spcAft>
                      </a:pPr>
                      <a:r>
                        <a:rPr lang="de-DE" sz="2400">
                          <a:effectLst/>
                        </a:rPr>
                        <a:t>5. Belüftungsgänge</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de-DE"/>
                    </a:p>
                  </a:txBody>
                  <a:tcPr/>
                </a:tc>
                <a:tc>
                  <a:txBody>
                    <a:bodyPr/>
                    <a:lstStyle/>
                    <a:p>
                      <a:pPr>
                        <a:lnSpc>
                          <a:spcPct val="107000"/>
                        </a:lnSpc>
                        <a:spcAft>
                          <a:spcPts val="800"/>
                        </a:spcAft>
                      </a:pPr>
                      <a:r>
                        <a:rPr lang="de-DE" sz="2400" dirty="0">
                          <a:effectLst/>
                        </a:rPr>
                        <a:t>Isolation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6953893"/>
                  </a:ext>
                </a:extLst>
              </a:tr>
            </a:tbl>
          </a:graphicData>
        </a:graphic>
      </p:graphicFrame>
      <p:cxnSp>
        <p:nvCxnSpPr>
          <p:cNvPr id="5" name="Gerade Verbindung mit Pfeil 4">
            <a:extLst>
              <a:ext uri="{FF2B5EF4-FFF2-40B4-BE49-F238E27FC236}">
                <a16:creationId xmlns:a16="http://schemas.microsoft.com/office/drawing/2014/main" id="{3A3C8307-5106-49A5-B869-06702CC1F967}"/>
              </a:ext>
            </a:extLst>
          </p:cNvPr>
          <p:cNvCxnSpPr>
            <a:cxnSpLocks/>
          </p:cNvCxnSpPr>
          <p:nvPr/>
        </p:nvCxnSpPr>
        <p:spPr>
          <a:xfrm>
            <a:off x="4723200" y="2755361"/>
            <a:ext cx="1653746" cy="325669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AA4F265A-C8D7-43D0-B8BD-ED5E126E05EF}"/>
              </a:ext>
            </a:extLst>
          </p:cNvPr>
          <p:cNvCxnSpPr>
            <a:cxnSpLocks/>
          </p:cNvCxnSpPr>
          <p:nvPr/>
        </p:nvCxnSpPr>
        <p:spPr>
          <a:xfrm>
            <a:off x="4716409" y="3877338"/>
            <a:ext cx="1660537" cy="7582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E96656B3-B4EB-465B-BB52-96576DB216A3}"/>
              </a:ext>
            </a:extLst>
          </p:cNvPr>
          <p:cNvCxnSpPr>
            <a:cxnSpLocks/>
          </p:cNvCxnSpPr>
          <p:nvPr/>
        </p:nvCxnSpPr>
        <p:spPr>
          <a:xfrm>
            <a:off x="4673402" y="4566895"/>
            <a:ext cx="1631982" cy="6316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49235F7D-97A0-4F5F-A96B-6ADC60ACCAC0}"/>
              </a:ext>
            </a:extLst>
          </p:cNvPr>
          <p:cNvCxnSpPr>
            <a:cxnSpLocks/>
          </p:cNvCxnSpPr>
          <p:nvPr/>
        </p:nvCxnSpPr>
        <p:spPr>
          <a:xfrm flipV="1">
            <a:off x="4601840" y="3877338"/>
            <a:ext cx="1703544" cy="15077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205AF26A-A12A-4279-8283-E4876325EA29}"/>
              </a:ext>
            </a:extLst>
          </p:cNvPr>
          <p:cNvCxnSpPr>
            <a:cxnSpLocks/>
          </p:cNvCxnSpPr>
          <p:nvPr/>
        </p:nvCxnSpPr>
        <p:spPr>
          <a:xfrm flipV="1">
            <a:off x="4691509" y="2755361"/>
            <a:ext cx="1710335" cy="33629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81647BEF-458D-FFF3-E51F-B21547417020}"/>
              </a:ext>
            </a:extLst>
          </p:cNvPr>
          <p:cNvPicPr>
            <a:picLocks noChangeAspect="1"/>
          </p:cNvPicPr>
          <p:nvPr/>
        </p:nvPicPr>
        <p:blipFill>
          <a:blip r:embed="rId2"/>
          <a:stretch>
            <a:fillRect/>
          </a:stretch>
        </p:blipFill>
        <p:spPr>
          <a:xfrm>
            <a:off x="641751" y="179326"/>
            <a:ext cx="4869989" cy="1199593"/>
          </a:xfrm>
          <a:prstGeom prst="rect">
            <a:avLst/>
          </a:prstGeom>
        </p:spPr>
      </p:pic>
    </p:spTree>
    <p:extLst>
      <p:ext uri="{BB962C8B-B14F-4D97-AF65-F5344CB8AC3E}">
        <p14:creationId xmlns:p14="http://schemas.microsoft.com/office/powerpoint/2010/main" val="20057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8E59CD6-2C39-4DF0-C463-4F6F940CA4F8}"/>
              </a:ext>
            </a:extLst>
          </p:cNvPr>
          <p:cNvPicPr>
            <a:picLocks noChangeAspect="1"/>
          </p:cNvPicPr>
          <p:nvPr/>
        </p:nvPicPr>
        <p:blipFill>
          <a:blip r:embed="rId2"/>
          <a:stretch>
            <a:fillRect/>
          </a:stretch>
        </p:blipFill>
        <p:spPr>
          <a:xfrm>
            <a:off x="392575" y="398050"/>
            <a:ext cx="10973764" cy="5432956"/>
          </a:xfrm>
          <a:prstGeom prst="rect">
            <a:avLst/>
          </a:prstGeom>
        </p:spPr>
      </p:pic>
      <p:sp>
        <p:nvSpPr>
          <p:cNvPr id="4" name="Rechteck 3">
            <a:extLst>
              <a:ext uri="{FF2B5EF4-FFF2-40B4-BE49-F238E27FC236}">
                <a16:creationId xmlns:a16="http://schemas.microsoft.com/office/drawing/2014/main" id="{062C19D0-24E5-4288-87AE-0B2721B681E0}"/>
              </a:ext>
            </a:extLst>
          </p:cNvPr>
          <p:cNvSpPr/>
          <p:nvPr/>
        </p:nvSpPr>
        <p:spPr>
          <a:xfrm>
            <a:off x="3768918" y="1682091"/>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15E6C34-DABE-4175-A781-6C85E1FAB149}"/>
              </a:ext>
            </a:extLst>
          </p:cNvPr>
          <p:cNvSpPr/>
          <p:nvPr/>
        </p:nvSpPr>
        <p:spPr>
          <a:xfrm>
            <a:off x="4656000" y="2111766"/>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127897FD-E746-4C8A-B229-78A9220C8563}"/>
              </a:ext>
            </a:extLst>
          </p:cNvPr>
          <p:cNvSpPr/>
          <p:nvPr/>
        </p:nvSpPr>
        <p:spPr>
          <a:xfrm>
            <a:off x="1943743" y="3861272"/>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7020EB6B-C6C4-4EDB-9192-A813DE4C463C}"/>
              </a:ext>
            </a:extLst>
          </p:cNvPr>
          <p:cNvSpPr/>
          <p:nvPr/>
        </p:nvSpPr>
        <p:spPr>
          <a:xfrm>
            <a:off x="3153542" y="3017862"/>
            <a:ext cx="1580248"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3FA053D-0398-4009-B710-BC389E75FC24}"/>
              </a:ext>
            </a:extLst>
          </p:cNvPr>
          <p:cNvSpPr/>
          <p:nvPr/>
        </p:nvSpPr>
        <p:spPr>
          <a:xfrm>
            <a:off x="5667989" y="4289085"/>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B673E132-ECFF-FF63-E1C6-ECF7A89369CD}"/>
              </a:ext>
            </a:extLst>
          </p:cNvPr>
          <p:cNvSpPr/>
          <p:nvPr/>
        </p:nvSpPr>
        <p:spPr>
          <a:xfrm>
            <a:off x="1783666" y="2109010"/>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1DC6BFBF-286A-E062-1830-661946BD16CA}"/>
              </a:ext>
            </a:extLst>
          </p:cNvPr>
          <p:cNvSpPr/>
          <p:nvPr/>
        </p:nvSpPr>
        <p:spPr>
          <a:xfrm>
            <a:off x="2503666" y="2548759"/>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F2A61AF-0299-F1B2-C5AA-61B5419814A6}"/>
              </a:ext>
            </a:extLst>
          </p:cNvPr>
          <p:cNvSpPr/>
          <p:nvPr/>
        </p:nvSpPr>
        <p:spPr>
          <a:xfrm>
            <a:off x="6096000" y="4724784"/>
            <a:ext cx="144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990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16" grpId="0" animBg="1"/>
      <p:bldP spid="17"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9A36A88-20A1-6B18-B8A6-23BBC5EB3EDF}"/>
              </a:ext>
            </a:extLst>
          </p:cNvPr>
          <p:cNvPicPr>
            <a:picLocks noChangeAspect="1"/>
          </p:cNvPicPr>
          <p:nvPr/>
        </p:nvPicPr>
        <p:blipFill>
          <a:blip r:embed="rId2"/>
          <a:stretch>
            <a:fillRect/>
          </a:stretch>
        </p:blipFill>
        <p:spPr>
          <a:xfrm>
            <a:off x="1121780" y="1398443"/>
            <a:ext cx="10555890" cy="4336236"/>
          </a:xfrm>
          <a:prstGeom prst="rect">
            <a:avLst/>
          </a:prstGeom>
        </p:spPr>
      </p:pic>
      <p:sp>
        <p:nvSpPr>
          <p:cNvPr id="19" name="Rechteck 18">
            <a:extLst>
              <a:ext uri="{FF2B5EF4-FFF2-40B4-BE49-F238E27FC236}">
                <a16:creationId xmlns:a16="http://schemas.microsoft.com/office/drawing/2014/main" id="{1C226AB8-E8B9-0645-946E-B3A245BB2BF2}"/>
              </a:ext>
            </a:extLst>
          </p:cNvPr>
          <p:cNvSpPr/>
          <p:nvPr/>
        </p:nvSpPr>
        <p:spPr>
          <a:xfrm>
            <a:off x="4651327" y="2413272"/>
            <a:ext cx="342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F43F6E4-1641-0CC7-1321-1646D48852D0}"/>
              </a:ext>
            </a:extLst>
          </p:cNvPr>
          <p:cNvSpPr/>
          <p:nvPr/>
        </p:nvSpPr>
        <p:spPr>
          <a:xfrm>
            <a:off x="4651327" y="3011756"/>
            <a:ext cx="342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E3DF922-C95B-513F-6DA0-DCBCFF6A80F8}"/>
              </a:ext>
            </a:extLst>
          </p:cNvPr>
          <p:cNvSpPr/>
          <p:nvPr/>
        </p:nvSpPr>
        <p:spPr>
          <a:xfrm>
            <a:off x="4651327" y="3610240"/>
            <a:ext cx="342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2EDBE1C9-8503-000C-D72F-9FFEDD5C3574}"/>
              </a:ext>
            </a:extLst>
          </p:cNvPr>
          <p:cNvSpPr/>
          <p:nvPr/>
        </p:nvSpPr>
        <p:spPr>
          <a:xfrm>
            <a:off x="4651327" y="4208724"/>
            <a:ext cx="3420000" cy="39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AF881D1D-EFAE-BD68-B59F-68CFEA1D53E3}"/>
              </a:ext>
            </a:extLst>
          </p:cNvPr>
          <p:cNvSpPr/>
          <p:nvPr/>
        </p:nvSpPr>
        <p:spPr>
          <a:xfrm>
            <a:off x="4652050" y="4807208"/>
            <a:ext cx="3420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107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FFFFFF"/>
      </a:dk2>
      <a:lt2>
        <a:srgbClr val="D8D8D8"/>
      </a:lt2>
      <a:accent1>
        <a:srgbClr val="92D050"/>
      </a:accent1>
      <a:accent2>
        <a:srgbClr val="C5E0B3"/>
      </a:accent2>
      <a:accent3>
        <a:srgbClr val="A5A5A5"/>
      </a:accent3>
      <a:accent4>
        <a:srgbClr val="7B7B7B"/>
      </a:accent4>
      <a:accent5>
        <a:srgbClr val="92D050"/>
      </a:accent5>
      <a:accent6>
        <a:srgbClr val="70AD47"/>
      </a:accent6>
      <a:hlink>
        <a:srgbClr val="92D050"/>
      </a:hlink>
      <a:folHlink>
        <a:srgbClr val="4454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learnING.docx" id="{B4DD8BF2-07CB-46F0-A5A1-E81AC63D81E1}" vid="{0949DC94-EEA5-4C86-8EA2-EF82CADD2BA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StartlearnING</Template>
  <TotalTime>0</TotalTime>
  <Words>100</Words>
  <Application>Microsoft Office PowerPoint</Application>
  <PresentationFormat>Breitbild</PresentationFormat>
  <Paragraphs>19</Paragraphs>
  <Slides>13</Slides>
  <Notes>0</Notes>
  <HiddenSlides>0</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Calibri</vt:lpstr>
      <vt:lpstr>Calibri Light</vt:lpstr>
      <vt:lpstr>Wingdings</vt:lpstr>
      <vt:lpstr>Office</vt:lpstr>
      <vt:lpstr>PowerPoint-Präsentation</vt:lpstr>
      <vt:lpstr>Auftrag für Jungingenieure</vt:lpstr>
      <vt:lpstr>Die Aufgabenstellung</vt:lpstr>
      <vt:lpstr>Was muss die Kalthaltemöglichkeit können können?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Reiser</dc:creator>
  <cp:lastModifiedBy>Brunner,Andrea</cp:lastModifiedBy>
  <cp:revision>14</cp:revision>
  <dcterms:created xsi:type="dcterms:W3CDTF">2021-12-09T19:07:58Z</dcterms:created>
  <dcterms:modified xsi:type="dcterms:W3CDTF">2026-07-03T09:43:10Z</dcterms:modified>
</cp:coreProperties>
</file>