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57" r:id="rId2"/>
    <p:sldId id="261" r:id="rId3"/>
    <p:sldId id="260" r:id="rId4"/>
    <p:sldId id="268" r:id="rId5"/>
    <p:sldId id="263" r:id="rId6"/>
    <p:sldId id="264" r:id="rId7"/>
    <p:sldId id="265" r:id="rId8"/>
    <p:sldId id="266" r:id="rId9"/>
    <p:sldId id="262" r:id="rId10"/>
    <p:sldId id="267" r:id="rId11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us Reiser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A86"/>
    <a:srgbClr val="F5F5F5"/>
    <a:srgbClr val="F2F2F2"/>
    <a:srgbClr val="EEEEEE"/>
    <a:srgbClr val="BBF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355" autoAdjust="0"/>
    <p:restoredTop sz="84679" autoAdjust="0"/>
  </p:normalViewPr>
  <p:slideViewPr>
    <p:cSldViewPr snapToGrid="0" showGuides="1">
      <p:cViewPr varScale="1">
        <p:scale>
          <a:sx n="103" d="100"/>
          <a:sy n="103" d="100"/>
        </p:scale>
        <p:origin x="150" y="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3981394-57D9-4C31-8280-AD0994C161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1E9272-0D91-4968-BC5D-02D890B760E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F75A498-7FD5-436E-8000-30C61162AD3A}" type="datetimeFigureOut">
              <a:rPr lang="de-DE"/>
              <a:pPr>
                <a:defRPr/>
              </a:pPr>
              <a:t>06.07.2026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10844696-751A-4882-8FB1-9396B2A663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1373B5A3-25F2-4D5C-9194-EBD003AFD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89134C-686D-47E3-83AB-06BBF7F994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EC53EE-43D2-4769-B4FA-AE705764B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AB12380-4655-4F52-9858-1F5755637A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94B24913-4328-4B7B-B8CB-472CBDDFE4DA}"/>
              </a:ext>
            </a:extLst>
          </p:cNvPr>
          <p:cNvSpPr/>
          <p:nvPr/>
        </p:nvSpPr>
        <p:spPr>
          <a:xfrm>
            <a:off x="-339725" y="-2395538"/>
            <a:ext cx="8410575" cy="7196138"/>
          </a:xfrm>
          <a:prstGeom prst="ellipse">
            <a:avLst/>
          </a:prstGeom>
          <a:solidFill>
            <a:srgbClr val="F5F5F5"/>
          </a:solidFill>
          <a:ln w="171450" cap="rnd" cmpd="sng">
            <a:solidFill>
              <a:srgbClr val="BCDA8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Grafik 7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4725F062-27A0-45A3-B2F1-9842E5D16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030288"/>
            <a:ext cx="44481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44D8AA2-ECC7-47AE-8C5B-A30863812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517525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1D6F0404-886B-4BAF-B4EC-D94021940255}"/>
              </a:ext>
            </a:extLst>
          </p:cNvPr>
          <p:cNvSpPr txBox="1">
            <a:spLocks/>
          </p:cNvSpPr>
          <p:nvPr/>
        </p:nvSpPr>
        <p:spPr>
          <a:xfrm>
            <a:off x="6096000" y="2911475"/>
            <a:ext cx="5108575" cy="300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3600" b="1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0"/>
          </p:nvPr>
        </p:nvSpPr>
        <p:spPr>
          <a:xfrm>
            <a:off x="6852380" y="3174182"/>
            <a:ext cx="3745727" cy="708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1"/>
          </p:nvPr>
        </p:nvSpPr>
        <p:spPr>
          <a:xfrm>
            <a:off x="6808648" y="4801345"/>
            <a:ext cx="3745727" cy="70816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5060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1EEA6A9-EEB2-47DF-A8AF-3AADBC0F1B00}"/>
              </a:ext>
            </a:extLst>
          </p:cNvPr>
          <p:cNvSpPr/>
          <p:nvPr/>
        </p:nvSpPr>
        <p:spPr>
          <a:xfrm>
            <a:off x="0" y="0"/>
            <a:ext cx="381000" cy="6858000"/>
          </a:xfrm>
          <a:prstGeom prst="rect">
            <a:avLst/>
          </a:prstGeom>
          <a:solidFill>
            <a:srgbClr val="BC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5" name="Grafik 7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258A0F63-5CD5-44FF-995B-E45DED49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6242050"/>
            <a:ext cx="10668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1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93FFA9-B684-4970-A64A-9B82E16616D3}"/>
              </a:ext>
            </a:extLst>
          </p:cNvPr>
          <p:cNvSpPr/>
          <p:nvPr/>
        </p:nvSpPr>
        <p:spPr>
          <a:xfrm>
            <a:off x="0" y="0"/>
            <a:ext cx="381000" cy="6858000"/>
          </a:xfrm>
          <a:prstGeom prst="rect">
            <a:avLst/>
          </a:prstGeom>
          <a:solidFill>
            <a:srgbClr val="BC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5" name="Grafik 7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4BD14BEA-72F6-40AE-98B5-CAFC15BD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6242050"/>
            <a:ext cx="10668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abellenplatzhalter 13"/>
          <p:cNvSpPr>
            <a:spLocks noGrp="1"/>
          </p:cNvSpPr>
          <p:nvPr>
            <p:ph type="tbl" sz="quarter" idx="10"/>
          </p:nvPr>
        </p:nvSpPr>
        <p:spPr>
          <a:xfrm>
            <a:off x="2806262" y="2070539"/>
            <a:ext cx="6421821" cy="3868300"/>
          </a:xfrm>
          <a:solidFill>
            <a:srgbClr val="BCDA86"/>
          </a:solidFill>
          <a:ln w="1270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de-DE" noProof="0"/>
              <a:t>Tabelle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5562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54935862-25A8-4D4B-8A08-5CB9EFA7F4A2}"/>
              </a:ext>
            </a:extLst>
          </p:cNvPr>
          <p:cNvSpPr/>
          <p:nvPr/>
        </p:nvSpPr>
        <p:spPr>
          <a:xfrm>
            <a:off x="-339725" y="-2395538"/>
            <a:ext cx="8410575" cy="7196138"/>
          </a:xfrm>
          <a:prstGeom prst="ellipse">
            <a:avLst/>
          </a:prstGeom>
          <a:solidFill>
            <a:srgbClr val="F5F5F5"/>
          </a:solidFill>
          <a:ln w="171450" cap="rnd" cmpd="sng">
            <a:solidFill>
              <a:srgbClr val="BCDA8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" name="Grafik 7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330857AD-1BA3-4AE5-840D-158173AC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030288"/>
            <a:ext cx="44481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A01789C-EBEB-4387-AC66-6A8500F9D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517525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DBE4C18-5C89-40AA-BA2E-9D6D85738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8" y="4800600"/>
            <a:ext cx="4894262" cy="585788"/>
          </a:xfrm>
          <a:prstGeom prst="rect">
            <a:avLst/>
          </a:prstGeom>
          <a:solidFill>
            <a:srgbClr val="BCDA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3200" b="1"/>
              <a:t>www.startlearning.info</a:t>
            </a:r>
          </a:p>
        </p:txBody>
      </p:sp>
    </p:spTree>
    <p:extLst>
      <p:ext uri="{BB962C8B-B14F-4D97-AF65-F5344CB8AC3E}">
        <p14:creationId xmlns:p14="http://schemas.microsoft.com/office/powerpoint/2010/main" val="32283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EA3F14E-7994-4ABE-912D-91E1275E2F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7BC81F5-DD79-4E39-BEDC-63ED2A73B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en-US" alt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26C4A-DF9F-4883-A810-0C669CD0F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CABB24-F1BB-470A-A9F1-05F9D23D77DF}" type="datetimeFigureOut">
              <a:rPr lang="de-DE"/>
              <a:pPr>
                <a:defRPr/>
              </a:pPr>
              <a:t>06.07.2026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F9605-1A29-4181-A2B9-A09C528E5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59365-28B1-4161-B354-74608CE14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3418E4-0540-4D58-8E46-F35461B003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platzhalter 1">
            <a:extLst>
              <a:ext uri="{FF2B5EF4-FFF2-40B4-BE49-F238E27FC236}">
                <a16:creationId xmlns:a16="http://schemas.microsoft.com/office/drawing/2014/main" id="{08099892-3247-4017-A82A-F565CBDE1827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6851650" y="3173413"/>
            <a:ext cx="3746500" cy="709612"/>
          </a:xfrm>
        </p:spPr>
        <p:txBody>
          <a:bodyPr/>
          <a:lstStyle/>
          <a:p>
            <a:r>
              <a:rPr lang="de-DE" altLang="de-DE" dirty="0"/>
              <a:t>Bewegung</a:t>
            </a:r>
          </a:p>
        </p:txBody>
      </p:sp>
      <p:sp>
        <p:nvSpPr>
          <p:cNvPr id="7171" name="Textplatzhalter 2">
            <a:extLst>
              <a:ext uri="{FF2B5EF4-FFF2-40B4-BE49-F238E27FC236}">
                <a16:creationId xmlns:a16="http://schemas.microsoft.com/office/drawing/2014/main" id="{DB093DD1-49A3-44C9-BABA-2375D5370FCB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6808788" y="4800600"/>
            <a:ext cx="3744912" cy="709613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D7F09-D128-4A69-8853-0E023811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5D1054-83EF-476E-B981-AB377FB02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A9317EF2-8915-47E0-A0DC-9818B02BF9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3620" y="896191"/>
          <a:ext cx="10411450" cy="5280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-Bild" r:id="rId2" imgW="9029880" imgH="4579560" progId="Paint.Picture">
                  <p:embed/>
                </p:oleObj>
              </mc:Choice>
              <mc:Fallback>
                <p:oleObj name="Bitmap-Bild" r:id="rId2" imgW="9029880" imgH="4579560" progId="Paint.Picture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A9317EF2-8915-47E0-A0DC-9818B02BF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3620" y="896191"/>
                        <a:ext cx="10411450" cy="5280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203FB903-7BAA-4962-9CA5-6D54CCAF7B11}"/>
              </a:ext>
            </a:extLst>
          </p:cNvPr>
          <p:cNvSpPr/>
          <p:nvPr/>
        </p:nvSpPr>
        <p:spPr>
          <a:xfrm>
            <a:off x="3496235" y="3642706"/>
            <a:ext cx="1524000" cy="35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0773AD6-BE43-4AB2-872E-382BE8AD946A}"/>
              </a:ext>
            </a:extLst>
          </p:cNvPr>
          <p:cNvSpPr/>
          <p:nvPr/>
        </p:nvSpPr>
        <p:spPr>
          <a:xfrm>
            <a:off x="3415553" y="4121337"/>
            <a:ext cx="1604682" cy="35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C8E75E1-BEDE-4987-B8C1-0F8A2543D69C}"/>
              </a:ext>
            </a:extLst>
          </p:cNvPr>
          <p:cNvSpPr/>
          <p:nvPr/>
        </p:nvSpPr>
        <p:spPr>
          <a:xfrm>
            <a:off x="3415553" y="4614862"/>
            <a:ext cx="1604682" cy="35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596943A-311C-4057-9A7D-B3E18C817A5A}"/>
              </a:ext>
            </a:extLst>
          </p:cNvPr>
          <p:cNvSpPr/>
          <p:nvPr/>
        </p:nvSpPr>
        <p:spPr>
          <a:xfrm>
            <a:off x="3415553" y="5108387"/>
            <a:ext cx="1604682" cy="35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D3E907-FBB8-40D8-8B3A-C1BB6C99A309}"/>
              </a:ext>
            </a:extLst>
          </p:cNvPr>
          <p:cNvSpPr/>
          <p:nvPr/>
        </p:nvSpPr>
        <p:spPr>
          <a:xfrm>
            <a:off x="3415553" y="5637958"/>
            <a:ext cx="1604682" cy="35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51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D7F09-D128-4A69-8853-0E023811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Aufnahme_2020_10_13_17_47_24_570">
            <a:hlinkClick r:id="" action="ppaction://media"/>
            <a:extLst>
              <a:ext uri="{FF2B5EF4-FFF2-40B4-BE49-F238E27FC236}">
                <a16:creationId xmlns:a16="http://schemas.microsoft.com/office/drawing/2014/main" id="{C2D5D2DA-3B31-4E4E-BFD2-2F0706175E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4391" y="1825625"/>
            <a:ext cx="81432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5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D7F09-D128-4A69-8853-0E023811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5E0EE5-5EA9-4D6E-846B-B29357CA3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64FC5A-B68B-7C80-8B32-A7BAD8AC6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28"/>
          <a:stretch/>
        </p:blipFill>
        <p:spPr>
          <a:xfrm>
            <a:off x="2984500" y="50800"/>
            <a:ext cx="6223000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2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864FC5A-B68B-7C80-8B32-A7BAD8AC6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50800"/>
            <a:ext cx="6223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60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92622-E3E4-E6FD-0C9E-D40E7458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 der Modellbauphase…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E02546-ACFD-E133-701C-288900303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65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AED0B-C666-EC1E-3AA4-16926605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8B89BAD-260C-9480-A7D0-5F370743F1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41988"/>
              </p:ext>
            </p:extLst>
          </p:nvPr>
        </p:nvGraphicFramePr>
        <p:xfrm>
          <a:off x="1527241" y="1926077"/>
          <a:ext cx="8492248" cy="44341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46124">
                  <a:extLst>
                    <a:ext uri="{9D8B030D-6E8A-4147-A177-3AD203B41FA5}">
                      <a16:colId xmlns:a16="http://schemas.microsoft.com/office/drawing/2014/main" val="2584509735"/>
                    </a:ext>
                  </a:extLst>
                </a:gridCol>
                <a:gridCol w="4246124">
                  <a:extLst>
                    <a:ext uri="{9D8B030D-6E8A-4147-A177-3AD203B41FA5}">
                      <a16:colId xmlns:a16="http://schemas.microsoft.com/office/drawing/2014/main" val="3765335849"/>
                    </a:ext>
                  </a:extLst>
                </a:gridCol>
              </a:tblGrid>
              <a:tr h="40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>
                          <a:effectLst/>
                        </a:rPr>
                        <a:t>Ellbogen</a:t>
                      </a:r>
                      <a:endParaRPr lang="de-D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>
                          <a:effectLst/>
                        </a:rPr>
                        <a:t>Ellbogenmodell</a:t>
                      </a:r>
                      <a:endParaRPr lang="de-D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2215201"/>
                  </a:ext>
                </a:extLst>
              </a:tr>
              <a:tr h="547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>
                          <a:effectLst/>
                        </a:rPr>
                        <a:t>Oberarmknochen</a:t>
                      </a:r>
                      <a:endParaRPr lang="de-D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 dirty="0">
                          <a:effectLst/>
                        </a:rPr>
                        <a:t> Holz</a:t>
                      </a:r>
                      <a:endParaRPr lang="de-D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06429"/>
                  </a:ext>
                </a:extLst>
              </a:tr>
              <a:tr h="576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>
                          <a:effectLst/>
                        </a:rPr>
                        <a:t>Elle</a:t>
                      </a:r>
                      <a:endParaRPr lang="de-D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 dirty="0">
                          <a:effectLst/>
                        </a:rPr>
                        <a:t> Holz</a:t>
                      </a:r>
                      <a:endParaRPr lang="de-D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5463139"/>
                  </a:ext>
                </a:extLst>
              </a:tr>
              <a:tr h="604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>
                          <a:effectLst/>
                        </a:rPr>
                        <a:t>Speiche</a:t>
                      </a:r>
                      <a:endParaRPr lang="de-D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 dirty="0">
                          <a:effectLst/>
                        </a:rPr>
                        <a:t> Holz</a:t>
                      </a:r>
                      <a:endParaRPr lang="de-D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8414845"/>
                  </a:ext>
                </a:extLst>
              </a:tr>
              <a:tr h="593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>
                          <a:effectLst/>
                        </a:rPr>
                        <a:t>Bizeps</a:t>
                      </a:r>
                      <a:endParaRPr lang="de-D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 dirty="0">
                          <a:effectLst/>
                        </a:rPr>
                        <a:t> Zugmechanismus (Schnur?)</a:t>
                      </a:r>
                      <a:endParaRPr lang="de-D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139819"/>
                  </a:ext>
                </a:extLst>
              </a:tr>
              <a:tr h="581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>
                          <a:effectLst/>
                        </a:rPr>
                        <a:t>Trizeps</a:t>
                      </a:r>
                      <a:endParaRPr lang="de-D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3200" dirty="0">
                          <a:effectLst/>
                        </a:rPr>
                        <a:t> Zugmechanismus (Schnur?)</a:t>
                      </a:r>
                      <a:endParaRPr lang="de-D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4945355"/>
                  </a:ext>
                </a:extLst>
              </a:tr>
            </a:tbl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47DF4148-31C5-E846-C7C9-109A2CE385EF}"/>
              </a:ext>
            </a:extLst>
          </p:cNvPr>
          <p:cNvSpPr/>
          <p:nvPr/>
        </p:nvSpPr>
        <p:spPr>
          <a:xfrm>
            <a:off x="5797685" y="2461098"/>
            <a:ext cx="4212077" cy="554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B1470FF-C5C3-2585-1BF1-C7FB79C9A574}"/>
              </a:ext>
            </a:extLst>
          </p:cNvPr>
          <p:cNvSpPr/>
          <p:nvPr/>
        </p:nvSpPr>
        <p:spPr>
          <a:xfrm>
            <a:off x="5797684" y="3009590"/>
            <a:ext cx="4212077" cy="554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CDD7141-E403-55D3-92E2-E9459CBD2304}"/>
              </a:ext>
            </a:extLst>
          </p:cNvPr>
          <p:cNvSpPr/>
          <p:nvPr/>
        </p:nvSpPr>
        <p:spPr>
          <a:xfrm>
            <a:off x="5797684" y="3565189"/>
            <a:ext cx="4212077" cy="554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62742-2CDD-FAED-3042-D9B55F44E5BE}"/>
              </a:ext>
            </a:extLst>
          </p:cNvPr>
          <p:cNvSpPr/>
          <p:nvPr/>
        </p:nvSpPr>
        <p:spPr>
          <a:xfrm>
            <a:off x="5807412" y="4143166"/>
            <a:ext cx="4212077" cy="1158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FCBD251-C6E5-51BF-DA2D-3D3E6C28B5F6}"/>
              </a:ext>
            </a:extLst>
          </p:cNvPr>
          <p:cNvSpPr/>
          <p:nvPr/>
        </p:nvSpPr>
        <p:spPr>
          <a:xfrm>
            <a:off x="5807412" y="5312105"/>
            <a:ext cx="4212077" cy="1048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2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2D448-AF88-0393-D5CB-339F392F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D9AB5F-9498-15C2-E2B2-4451C82A3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E43B0E-2A3E-8516-6751-FB01F0630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67442"/>
            <a:ext cx="4312253" cy="255203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C3A1C2-4276-BA83-439F-80D2C587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34" y="2149812"/>
            <a:ext cx="4715119" cy="305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06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0B599-1E11-764C-7F46-F9971DD9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Betrachte die Videos im Vergleich…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5DB98B1-18BF-4804-D420-C2DC18F20D1C}"/>
              </a:ext>
            </a:extLst>
          </p:cNvPr>
          <p:cNvSpPr txBox="1"/>
          <p:nvPr/>
        </p:nvSpPr>
        <p:spPr>
          <a:xfrm>
            <a:off x="6364321" y="5041301"/>
            <a:ext cx="4589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https://www.youtube.com/watch?v=zX-ZhEfsLVI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AE50BC9-4457-1533-DB65-7C483FA41DAE}"/>
              </a:ext>
            </a:extLst>
          </p:cNvPr>
          <p:cNvSpPr txBox="1"/>
          <p:nvPr/>
        </p:nvSpPr>
        <p:spPr>
          <a:xfrm>
            <a:off x="838200" y="5094513"/>
            <a:ext cx="5076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https://www.youtube.com/watch?v=cL0E68lxzcQ</a:t>
            </a:r>
          </a:p>
        </p:txBody>
      </p:sp>
      <p:pic>
        <p:nvPicPr>
          <p:cNvPr id="5" name="Aufnahme_2022_10_21_11_17_28_644(1)">
            <a:hlinkClick r:id="" action="ppaction://media"/>
            <a:extLst>
              <a:ext uri="{FF2B5EF4-FFF2-40B4-BE49-F238E27FC236}">
                <a16:creationId xmlns:a16="http://schemas.microsoft.com/office/drawing/2014/main" id="{245F6507-B54E-FBEC-22D6-3F4FE642E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1420" y="1741633"/>
            <a:ext cx="5241925" cy="3292475"/>
          </a:xfrm>
          <a:prstGeom prst="rect">
            <a:avLst/>
          </a:prstGeom>
        </p:spPr>
      </p:pic>
      <p:pic>
        <p:nvPicPr>
          <p:cNvPr id="7" name="Aufnahme_2022_10_21_11_18_47_482">
            <a:hlinkClick r:id="" action="ppaction://media"/>
            <a:extLst>
              <a:ext uri="{FF2B5EF4-FFF2-40B4-BE49-F238E27FC236}">
                <a16:creationId xmlns:a16="http://schemas.microsoft.com/office/drawing/2014/main" id="{6A2FCAAA-AF24-14AD-ABA8-112FFCD7FA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192687"/>
            <a:ext cx="4818071" cy="27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38A47-9BCD-4178-B2FD-55A15C90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83F14-8725-4FCB-BE61-8521FD8D1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19C35A-292B-4224-AF20-C575BF60A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12" y="0"/>
            <a:ext cx="10745375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F603BA4-9263-0A5E-66CD-72EC1B998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384" y="970689"/>
            <a:ext cx="2765933" cy="222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26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2">
      <a:dk1>
        <a:sysClr val="windowText" lastClr="000000"/>
      </a:dk1>
      <a:lt1>
        <a:sysClr val="window" lastClr="FFFFFF"/>
      </a:lt1>
      <a:dk2>
        <a:srgbClr val="FFFFFF"/>
      </a:dk2>
      <a:lt2>
        <a:srgbClr val="D8D8D8"/>
      </a:lt2>
      <a:accent1>
        <a:srgbClr val="92D050"/>
      </a:accent1>
      <a:accent2>
        <a:srgbClr val="C5E0B3"/>
      </a:accent2>
      <a:accent3>
        <a:srgbClr val="A5A5A5"/>
      </a:accent3>
      <a:accent4>
        <a:srgbClr val="7B7B7B"/>
      </a:accent4>
      <a:accent5>
        <a:srgbClr val="92D050"/>
      </a:accent5>
      <a:accent6>
        <a:srgbClr val="70AD47"/>
      </a:accent6>
      <a:hlink>
        <a:srgbClr val="92D050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tlearnING.docx" id="{B4DD8BF2-07CB-46F0-A5A1-E81AC63D81E1}" vid="{0949DC94-EEA5-4C86-8EA2-EF82CADD2BA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StartlearnING</Template>
  <TotalTime>0</TotalTime>
  <Words>60</Words>
  <Application>Microsoft Office PowerPoint</Application>
  <PresentationFormat>Breitbild</PresentationFormat>
  <Paragraphs>17</Paragraphs>
  <Slides>10</Slides>
  <Notes>0</Notes>
  <HiddenSlides>0</HiddenSlides>
  <MMClips>3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</vt:lpstr>
      <vt:lpstr>Bitmap-Bild</vt:lpstr>
      <vt:lpstr>PowerPoint-Präsentation</vt:lpstr>
      <vt:lpstr>PowerPoint-Präsentation</vt:lpstr>
      <vt:lpstr>PowerPoint-Präsentation</vt:lpstr>
      <vt:lpstr>PowerPoint-Präsentation</vt:lpstr>
      <vt:lpstr>Start der Modellbauphase…</vt:lpstr>
      <vt:lpstr>PowerPoint-Präsentation</vt:lpstr>
      <vt:lpstr>PowerPoint-Präsentation</vt:lpstr>
      <vt:lpstr>Betrachte die Videos im Vergleich…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Reiser</dc:creator>
  <cp:lastModifiedBy>Brunner,Andrea</cp:lastModifiedBy>
  <cp:revision>15</cp:revision>
  <dcterms:created xsi:type="dcterms:W3CDTF">2021-12-03T12:45:16Z</dcterms:created>
  <dcterms:modified xsi:type="dcterms:W3CDTF">2026-07-06T07:01:14Z</dcterms:modified>
</cp:coreProperties>
</file>