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3" r:id="rId2"/>
    <p:sldId id="314" r:id="rId3"/>
    <p:sldId id="303" r:id="rId4"/>
    <p:sldId id="288" r:id="rId5"/>
    <p:sldId id="330" r:id="rId6"/>
    <p:sldId id="304" r:id="rId7"/>
    <p:sldId id="291" r:id="rId8"/>
    <p:sldId id="302" r:id="rId9"/>
    <p:sldId id="257" r:id="rId10"/>
    <p:sldId id="346" r:id="rId11"/>
    <p:sldId id="348" r:id="rId12"/>
    <p:sldId id="339" r:id="rId13"/>
    <p:sldId id="349" r:id="rId14"/>
    <p:sldId id="341" r:id="rId15"/>
    <p:sldId id="342" r:id="rId16"/>
    <p:sldId id="317" r:id="rId17"/>
  </p:sldIdLst>
  <p:sldSz cx="16256000" cy="130048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1pPr>
    <a:lvl2pPr marL="0" marR="0" indent="3429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2pPr>
    <a:lvl3pPr marL="0" marR="0" indent="6858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3pPr>
    <a:lvl4pPr marL="0" marR="0" indent="10287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4pPr>
    <a:lvl5pPr marL="0" marR="0" indent="13716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5pPr>
    <a:lvl6pPr marL="0" marR="0" indent="17145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6pPr>
    <a:lvl7pPr marL="0" marR="0" indent="20574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7pPr>
    <a:lvl8pPr marL="0" marR="0" indent="24003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8pPr>
    <a:lvl9pPr marL="0" marR="0" indent="27432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9pPr>
  </p:defaultTextStyle>
  <p:extLst>
    <p:ext uri="{EFAFB233-063F-42B5-8137-9DF3F51BA10A}">
      <p15:sldGuideLst xmlns:p15="http://schemas.microsoft.com/office/powerpoint/2012/main">
        <p15:guide id="1" orient="horz" pos="4096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CC533A-5376-44C0-AD12-A7C4BF1D87EB}" v="244" dt="2024-03-14T10:54:11.199"/>
  </p1510:revLst>
</p1510:revInfo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7"/>
  </p:normalViewPr>
  <p:slideViewPr>
    <p:cSldViewPr snapToGrid="0" snapToObjects="1">
      <p:cViewPr varScale="1">
        <p:scale>
          <a:sx n="62" d="100"/>
          <a:sy n="62" d="100"/>
        </p:scale>
        <p:origin x="1566" y="72"/>
      </p:cViewPr>
      <p:guideLst>
        <p:guide orient="horz" pos="4096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Shape 4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774700" latinLnBrk="0">
      <a:defRPr sz="400">
        <a:latin typeface="Lucida Grande"/>
        <a:ea typeface="Lucida Grande"/>
        <a:cs typeface="Lucida Grande"/>
        <a:sym typeface="Lucida Grande"/>
      </a:defRPr>
    </a:lvl1pPr>
    <a:lvl2pPr indent="228600" defTabSz="774700" latinLnBrk="0">
      <a:defRPr sz="400">
        <a:latin typeface="Lucida Grande"/>
        <a:ea typeface="Lucida Grande"/>
        <a:cs typeface="Lucida Grande"/>
        <a:sym typeface="Lucida Grande"/>
      </a:defRPr>
    </a:lvl2pPr>
    <a:lvl3pPr indent="457200" defTabSz="774700" latinLnBrk="0">
      <a:defRPr sz="400">
        <a:latin typeface="Lucida Grande"/>
        <a:ea typeface="Lucida Grande"/>
        <a:cs typeface="Lucida Grande"/>
        <a:sym typeface="Lucida Grande"/>
      </a:defRPr>
    </a:lvl3pPr>
    <a:lvl4pPr indent="685800" defTabSz="774700" latinLnBrk="0">
      <a:defRPr sz="400">
        <a:latin typeface="Lucida Grande"/>
        <a:ea typeface="Lucida Grande"/>
        <a:cs typeface="Lucida Grande"/>
        <a:sym typeface="Lucida Grande"/>
      </a:defRPr>
    </a:lvl4pPr>
    <a:lvl5pPr indent="914400" defTabSz="774700" latinLnBrk="0">
      <a:defRPr sz="400">
        <a:latin typeface="Lucida Grande"/>
        <a:ea typeface="Lucida Grande"/>
        <a:cs typeface="Lucida Grande"/>
        <a:sym typeface="Lucida Grande"/>
      </a:defRPr>
    </a:lvl5pPr>
    <a:lvl6pPr indent="1143000" defTabSz="774700" latinLnBrk="0">
      <a:defRPr sz="400">
        <a:latin typeface="Lucida Grande"/>
        <a:ea typeface="Lucida Grande"/>
        <a:cs typeface="Lucida Grande"/>
        <a:sym typeface="Lucida Grande"/>
      </a:defRPr>
    </a:lvl6pPr>
    <a:lvl7pPr indent="1371600" defTabSz="774700" latinLnBrk="0">
      <a:defRPr sz="400">
        <a:latin typeface="Lucida Grande"/>
        <a:ea typeface="Lucida Grande"/>
        <a:cs typeface="Lucida Grande"/>
        <a:sym typeface="Lucida Grande"/>
      </a:defRPr>
    </a:lvl7pPr>
    <a:lvl8pPr indent="1600200" defTabSz="774700" latinLnBrk="0">
      <a:defRPr sz="400">
        <a:latin typeface="Lucida Grande"/>
        <a:ea typeface="Lucida Grande"/>
        <a:cs typeface="Lucida Grande"/>
        <a:sym typeface="Lucida Grande"/>
      </a:defRPr>
    </a:lvl8pPr>
    <a:lvl9pPr indent="1828800" defTabSz="774700" latinLnBrk="0">
      <a:defRPr sz="4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85875" y="685800"/>
            <a:ext cx="4286250" cy="3429000"/>
          </a:xfrm>
          <a:ln/>
        </p:spPr>
      </p:sp>
      <p:sp>
        <p:nvSpPr>
          <p:cNvPr id="13824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  <p:sp>
        <p:nvSpPr>
          <p:cNvPr id="138244" name="Datumsplatzhalt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C750330-6319-4C2B-9FFB-76321D7614CF}" type="datetime1">
              <a:rPr lang="de-DE" altLang="de-DE" sz="1200" smtClean="0"/>
              <a:pPr/>
              <a:t>01.04.2025</a:t>
            </a:fld>
            <a:endParaRPr lang="de-DE" altLang="de-DE" sz="1200"/>
          </a:p>
        </p:txBody>
      </p:sp>
      <p:sp>
        <p:nvSpPr>
          <p:cNvPr id="138245" name="Foliennummernplatzhalt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7A22EF5-7AE5-4DCE-B2E9-3EB7D00A08F0}" type="slidenum">
              <a:rPr lang="de-DE" altLang="de-DE" sz="1200" smtClean="0"/>
              <a:pPr/>
              <a:t>2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195834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folie kleiner Krin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text"/>
          <p:cNvSpPr txBox="1">
            <a:spLocks noGrp="1"/>
          </p:cNvSpPr>
          <p:nvPr>
            <p:ph type="body" sz="half" idx="13"/>
          </p:nvPr>
        </p:nvSpPr>
        <p:spPr>
          <a:xfrm>
            <a:off x="1447800" y="1854200"/>
            <a:ext cx="14109700" cy="40386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SzTx/>
              <a:buNone/>
              <a:defRPr sz="6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Titeltext</a:t>
            </a:r>
          </a:p>
        </p:txBody>
      </p:sp>
      <p:sp>
        <p:nvSpPr>
          <p:cNvPr id="19" name="Textebene 1"/>
          <p:cNvSpPr txBox="1">
            <a:spLocks noGrp="1"/>
          </p:cNvSpPr>
          <p:nvPr>
            <p:ph type="body" sz="quarter" idx="14"/>
          </p:nvPr>
        </p:nvSpPr>
        <p:spPr>
          <a:xfrm>
            <a:off x="1447800" y="6794500"/>
            <a:ext cx="14109700" cy="2726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0"/>
              </a:spcBef>
              <a:buSzTx/>
              <a:buNone/>
              <a:defRPr sz="4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Textebene 1</a:t>
            </a:r>
          </a:p>
        </p:txBody>
      </p:sp>
      <p:sp>
        <p:nvSpPr>
          <p:cNvPr id="20" name="Textebene 2…"/>
          <p:cNvSpPr txBox="1">
            <a:spLocks noGrp="1"/>
          </p:cNvSpPr>
          <p:nvPr>
            <p:ph type="body" sz="quarter" idx="15"/>
          </p:nvPr>
        </p:nvSpPr>
        <p:spPr>
          <a:xfrm>
            <a:off x="1447800" y="10552371"/>
            <a:ext cx="2005212" cy="95477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lvl="1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Textebene 2</a:t>
            </a:r>
          </a:p>
          <a:p>
            <a:pPr marL="0" lvl="2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Textebene 3</a:t>
            </a:r>
          </a:p>
        </p:txBody>
      </p:sp>
      <p:sp>
        <p:nvSpPr>
          <p:cNvPr id="21" name="Textebene 4"/>
          <p:cNvSpPr txBox="1">
            <a:spLocks noGrp="1"/>
          </p:cNvSpPr>
          <p:nvPr>
            <p:ph type="body" sz="quarter" idx="16"/>
          </p:nvPr>
        </p:nvSpPr>
        <p:spPr>
          <a:xfrm>
            <a:off x="13716694" y="11022651"/>
            <a:ext cx="1913472" cy="4844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lvl="3" indent="0">
              <a:spcBef>
                <a:spcPts val="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Textebene 4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sfolie TEXT 2 Spalten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eltext"/>
          <p:cNvSpPr txBox="1">
            <a:spLocks noGrp="1"/>
          </p:cNvSpPr>
          <p:nvPr>
            <p:ph type="body" sz="quarter" idx="13"/>
          </p:nvPr>
        </p:nvSpPr>
        <p:spPr>
          <a:xfrm>
            <a:off x="1447800" y="793750"/>
            <a:ext cx="14109700" cy="17653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SzTx/>
              <a:buNone/>
              <a:defRPr sz="4800" b="1">
                <a:solidFill>
                  <a:srgbClr val="BE342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pic>
        <p:nvPicPr>
          <p:cNvPr id="151" name="ph-kringel-rot.gif" descr="ph-kringel-ro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0" y="406400"/>
            <a:ext cx="2921000" cy="184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ebene 1…"/>
          <p:cNvSpPr txBox="1">
            <a:spLocks noGrp="1"/>
          </p:cNvSpPr>
          <p:nvPr>
            <p:ph type="body" sz="half" idx="14"/>
          </p:nvPr>
        </p:nvSpPr>
        <p:spPr>
          <a:xfrm>
            <a:off x="1447800" y="3077368"/>
            <a:ext cx="6319243" cy="90892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lnSpc>
                <a:spcPct val="120000"/>
              </a:lnSpc>
              <a:spcBef>
                <a:spcPts val="2500"/>
              </a:spcBef>
              <a:defRPr sz="3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2500"/>
              </a:spcBef>
              <a:defRPr sz="30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dirty="0"/>
              <a:t>Textebene 1</a:t>
            </a:r>
          </a:p>
          <a:p>
            <a:pPr lvl="1"/>
            <a:r>
              <a:rPr dirty="0"/>
              <a:t>Textebene 2</a:t>
            </a:r>
          </a:p>
          <a:p>
            <a:pPr lvl="2"/>
            <a:r>
              <a:rPr dirty="0"/>
              <a:t>Textebene 3</a:t>
            </a:r>
          </a:p>
          <a:p>
            <a:pPr lvl="3"/>
            <a:r>
              <a:rPr dirty="0"/>
              <a:t>Textebene 4</a:t>
            </a:r>
          </a:p>
          <a:p>
            <a:pPr lvl="4"/>
            <a:r>
              <a:rPr dirty="0"/>
              <a:t>Textebene 5</a:t>
            </a:r>
          </a:p>
        </p:txBody>
      </p:sp>
      <p:sp>
        <p:nvSpPr>
          <p:cNvPr id="153" name="Textebene 1…"/>
          <p:cNvSpPr txBox="1">
            <a:spLocks noGrp="1"/>
          </p:cNvSpPr>
          <p:nvPr>
            <p:ph type="body" sz="half" idx="15"/>
          </p:nvPr>
        </p:nvSpPr>
        <p:spPr>
          <a:xfrm>
            <a:off x="8343900" y="3077368"/>
            <a:ext cx="6319243" cy="90892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lnSpc>
                <a:spcPct val="120000"/>
              </a:lnSpc>
              <a:spcBef>
                <a:spcPts val="2500"/>
              </a:spcBef>
              <a:defRPr sz="3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2500"/>
              </a:spcBef>
              <a:defRPr sz="30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grpSp>
        <p:nvGrpSpPr>
          <p:cNvPr id="158" name="Gruppieren"/>
          <p:cNvGrpSpPr/>
          <p:nvPr/>
        </p:nvGrpSpPr>
        <p:grpSpPr>
          <a:xfrm>
            <a:off x="-1" y="-1"/>
            <a:ext cx="396002" cy="13003202"/>
            <a:chOff x="0" y="0"/>
            <a:chExt cx="396000" cy="13003200"/>
          </a:xfrm>
        </p:grpSpPr>
        <p:sp>
          <p:nvSpPr>
            <p:cNvPr id="154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55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56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57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15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sfolie 2 Bilder links ROT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eltext"/>
          <p:cNvSpPr txBox="1">
            <a:spLocks noGrp="1"/>
          </p:cNvSpPr>
          <p:nvPr>
            <p:ph type="body" sz="quarter" idx="13"/>
          </p:nvPr>
        </p:nvSpPr>
        <p:spPr>
          <a:xfrm>
            <a:off x="1447800" y="793750"/>
            <a:ext cx="14109700" cy="17653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SzTx/>
              <a:buNone/>
              <a:defRPr sz="4800" b="1">
                <a:solidFill>
                  <a:srgbClr val="BE342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Titeltext</a:t>
            </a:r>
          </a:p>
        </p:txBody>
      </p:sp>
      <p:pic>
        <p:nvPicPr>
          <p:cNvPr id="248" name="ph-kringel-rot.gif" descr="ph-kringel-ro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0" y="406400"/>
            <a:ext cx="2921000" cy="184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extebene 1…"/>
          <p:cNvSpPr txBox="1">
            <a:spLocks noGrp="1"/>
          </p:cNvSpPr>
          <p:nvPr>
            <p:ph type="body" sz="half" idx="14"/>
          </p:nvPr>
        </p:nvSpPr>
        <p:spPr>
          <a:xfrm>
            <a:off x="8343900" y="3077368"/>
            <a:ext cx="6319243" cy="90892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lnSpc>
                <a:spcPct val="120000"/>
              </a:lnSpc>
              <a:spcBef>
                <a:spcPts val="2500"/>
              </a:spcBef>
              <a:defRPr sz="3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2500"/>
              </a:spcBef>
              <a:defRPr sz="30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50" name="Bild"/>
          <p:cNvSpPr>
            <a:spLocks noGrp="1"/>
          </p:cNvSpPr>
          <p:nvPr>
            <p:ph type="pic" sz="quarter" idx="15"/>
          </p:nvPr>
        </p:nvSpPr>
        <p:spPr>
          <a:xfrm>
            <a:off x="1447800" y="3251199"/>
            <a:ext cx="6284335" cy="374641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1" name="Textebene"/>
          <p:cNvSpPr txBox="1">
            <a:spLocks noGrp="1"/>
          </p:cNvSpPr>
          <p:nvPr>
            <p:ph type="body" sz="quarter" idx="16"/>
          </p:nvPr>
        </p:nvSpPr>
        <p:spPr>
          <a:xfrm>
            <a:off x="1447800" y="11458861"/>
            <a:ext cx="6284516" cy="45951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Textebene</a:t>
            </a:r>
          </a:p>
        </p:txBody>
      </p:sp>
      <p:sp>
        <p:nvSpPr>
          <p:cNvPr id="252" name="Bild"/>
          <p:cNvSpPr>
            <a:spLocks noGrp="1"/>
          </p:cNvSpPr>
          <p:nvPr>
            <p:ph type="pic" sz="quarter" idx="17"/>
          </p:nvPr>
        </p:nvSpPr>
        <p:spPr>
          <a:xfrm>
            <a:off x="1447800" y="7689849"/>
            <a:ext cx="6284335" cy="374641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3" name="Textebene"/>
          <p:cNvSpPr txBox="1">
            <a:spLocks noGrp="1"/>
          </p:cNvSpPr>
          <p:nvPr>
            <p:ph type="body" sz="quarter" idx="18"/>
          </p:nvPr>
        </p:nvSpPr>
        <p:spPr>
          <a:xfrm>
            <a:off x="1447800" y="7012418"/>
            <a:ext cx="6284517" cy="45951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Textebene</a:t>
            </a:r>
          </a:p>
        </p:txBody>
      </p:sp>
      <p:grpSp>
        <p:nvGrpSpPr>
          <p:cNvPr id="258" name="Gruppieren"/>
          <p:cNvGrpSpPr/>
          <p:nvPr/>
        </p:nvGrpSpPr>
        <p:grpSpPr>
          <a:xfrm>
            <a:off x="-1" y="-1"/>
            <a:ext cx="396002" cy="13003202"/>
            <a:chOff x="0" y="0"/>
            <a:chExt cx="396000" cy="13003200"/>
          </a:xfrm>
        </p:grpSpPr>
        <p:sp>
          <p:nvSpPr>
            <p:cNvPr id="254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55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56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57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25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sfolie 1 Bild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eltext"/>
          <p:cNvSpPr txBox="1">
            <a:spLocks noGrp="1"/>
          </p:cNvSpPr>
          <p:nvPr>
            <p:ph type="body" sz="quarter" idx="13"/>
          </p:nvPr>
        </p:nvSpPr>
        <p:spPr>
          <a:xfrm>
            <a:off x="1447800" y="793750"/>
            <a:ext cx="14109700" cy="17653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SzTx/>
              <a:buNone/>
              <a:defRPr sz="4800" b="1">
                <a:solidFill>
                  <a:srgbClr val="BE342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pic>
        <p:nvPicPr>
          <p:cNvPr id="319" name="ph-kringel-rot.gif" descr="ph-kringel-ro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0" y="406400"/>
            <a:ext cx="2921000" cy="184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Bild"/>
          <p:cNvSpPr>
            <a:spLocks noGrp="1"/>
          </p:cNvSpPr>
          <p:nvPr>
            <p:ph type="pic" idx="14"/>
          </p:nvPr>
        </p:nvSpPr>
        <p:spPr>
          <a:xfrm>
            <a:off x="1498600" y="3251200"/>
            <a:ext cx="14058620" cy="815093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21" name="Textebene"/>
          <p:cNvSpPr txBox="1">
            <a:spLocks noGrp="1"/>
          </p:cNvSpPr>
          <p:nvPr>
            <p:ph type="body" sz="quarter" idx="15"/>
          </p:nvPr>
        </p:nvSpPr>
        <p:spPr>
          <a:xfrm>
            <a:off x="1478719" y="11479643"/>
            <a:ext cx="6284516" cy="45951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Textebene</a:t>
            </a:r>
          </a:p>
        </p:txBody>
      </p:sp>
      <p:grpSp>
        <p:nvGrpSpPr>
          <p:cNvPr id="326" name="Gruppieren"/>
          <p:cNvGrpSpPr/>
          <p:nvPr/>
        </p:nvGrpSpPr>
        <p:grpSpPr>
          <a:xfrm>
            <a:off x="-1" y="-1"/>
            <a:ext cx="396002" cy="13003202"/>
            <a:chOff x="0" y="0"/>
            <a:chExt cx="396000" cy="13003200"/>
          </a:xfrm>
        </p:grpSpPr>
        <p:sp>
          <p:nvSpPr>
            <p:cNvPr id="322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323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324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325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32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anz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5912" y="493702"/>
            <a:ext cx="14082889" cy="1911586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343379" y="3088640"/>
            <a:ext cx="7097890" cy="887457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712201" y="3088640"/>
            <a:ext cx="7097888" cy="887457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941917" y="12382500"/>
            <a:ext cx="785471" cy="28725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 </a:t>
            </a:r>
            <a:fld id="{8AE6A745-7E07-4DC0-AD9D-C1CB39ECA72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8244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941917" y="12382500"/>
            <a:ext cx="785471" cy="28725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 </a:t>
            </a:r>
            <a:fld id="{1FBF558D-8326-46C7-819F-1EEDF0A0D97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5037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sfolie TEXT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eltext"/>
          <p:cNvSpPr txBox="1">
            <a:spLocks noGrp="1"/>
          </p:cNvSpPr>
          <p:nvPr>
            <p:ph type="body" sz="quarter" idx="13"/>
          </p:nvPr>
        </p:nvSpPr>
        <p:spPr>
          <a:xfrm>
            <a:off x="1447801" y="793750"/>
            <a:ext cx="14109700" cy="17653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SzTx/>
              <a:buNone/>
              <a:defRPr sz="3375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90" name="Textebene 1…"/>
          <p:cNvSpPr txBox="1">
            <a:spLocks noGrp="1"/>
          </p:cNvSpPr>
          <p:nvPr>
            <p:ph type="body" idx="14"/>
          </p:nvPr>
        </p:nvSpPr>
        <p:spPr>
          <a:xfrm>
            <a:off x="1447801" y="3111501"/>
            <a:ext cx="14109700" cy="8762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2249"/>
              </a:spcBef>
              <a:buSzTx/>
              <a:buNone/>
              <a:defRPr sz="28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57148" indent="-357148">
              <a:spcBef>
                <a:spcPts val="2249"/>
              </a:spcBef>
              <a:defRPr sz="2812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69654" indent="-357148">
              <a:spcBef>
                <a:spcPts val="2249"/>
              </a:spcBef>
              <a:defRPr sz="253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12514">
              <a:spcBef>
                <a:spcPts val="2249"/>
              </a:spcBef>
              <a:defRPr sz="2109">
                <a:latin typeface="Arial"/>
                <a:ea typeface="Arial"/>
                <a:cs typeface="Arial"/>
                <a:sym typeface="Arial"/>
              </a:defRPr>
            </a:lvl4pPr>
            <a:lvl5pPr marL="1125019">
              <a:spcBef>
                <a:spcPts val="2249"/>
              </a:spcBef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91" name="ph-kringel-rot.gif" descr="ph-kringel-ro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0" y="406399"/>
            <a:ext cx="2921000" cy="1841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" name="Gruppieren"/>
          <p:cNvGrpSpPr/>
          <p:nvPr/>
        </p:nvGrpSpPr>
        <p:grpSpPr>
          <a:xfrm>
            <a:off x="-2" y="1"/>
            <a:ext cx="396003" cy="13003201"/>
            <a:chOff x="0" y="0"/>
            <a:chExt cx="396000" cy="13003200"/>
          </a:xfrm>
        </p:grpSpPr>
        <p:sp>
          <p:nvSpPr>
            <p:cNvPr id="92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 sz="2531"/>
            </a:p>
          </p:txBody>
        </p:sp>
        <p:sp>
          <p:nvSpPr>
            <p:cNvPr id="93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 sz="2531"/>
            </a:p>
          </p:txBody>
        </p:sp>
        <p:sp>
          <p:nvSpPr>
            <p:cNvPr id="94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 sz="2531"/>
            </a:p>
          </p:txBody>
        </p:sp>
        <p:sp>
          <p:nvSpPr>
            <p:cNvPr id="95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 sz="2531"/>
            </a:p>
          </p:txBody>
        </p:sp>
      </p:grpSp>
      <p:sp>
        <p:nvSpPr>
          <p:cNvPr id="9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5317019" y="12382500"/>
            <a:ext cx="410369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06167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-kringel-schwarz.gif" descr="ph-kringel-schwarz.gif"/>
          <p:cNvPicPr>
            <a:picLocks noChangeAspect="1"/>
          </p:cNvPicPr>
          <p:nvPr/>
        </p:nvPicPr>
        <p:blipFill>
          <a:blip r:embed="rId10"/>
          <a:srcRect l="19999" t="17937" r="20205" b="18882"/>
          <a:stretch>
            <a:fillRect/>
          </a:stretch>
        </p:blipFill>
        <p:spPr>
          <a:xfrm>
            <a:off x="14249397" y="924425"/>
            <a:ext cx="1328945" cy="88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453" extrusionOk="0">
                <a:moveTo>
                  <a:pt x="21355" y="7"/>
                </a:moveTo>
                <a:cubicBezTo>
                  <a:pt x="21234" y="-65"/>
                  <a:pt x="21002" y="414"/>
                  <a:pt x="20835" y="1180"/>
                </a:cubicBezTo>
                <a:cubicBezTo>
                  <a:pt x="20553" y="2476"/>
                  <a:pt x="19763" y="5460"/>
                  <a:pt x="19410" y="6557"/>
                </a:cubicBezTo>
                <a:cubicBezTo>
                  <a:pt x="19058" y="7652"/>
                  <a:pt x="17607" y="10794"/>
                  <a:pt x="16849" y="12106"/>
                </a:cubicBezTo>
                <a:cubicBezTo>
                  <a:pt x="14192" y="16706"/>
                  <a:pt x="9325" y="19654"/>
                  <a:pt x="5867" y="18752"/>
                </a:cubicBezTo>
                <a:cubicBezTo>
                  <a:pt x="4493" y="18394"/>
                  <a:pt x="3833" y="17873"/>
                  <a:pt x="2946" y="16453"/>
                </a:cubicBezTo>
                <a:cubicBezTo>
                  <a:pt x="721" y="12890"/>
                  <a:pt x="1255" y="8661"/>
                  <a:pt x="4133" y="7047"/>
                </a:cubicBezTo>
                <a:cubicBezTo>
                  <a:pt x="5287" y="6400"/>
                  <a:pt x="6285" y="6416"/>
                  <a:pt x="7272" y="7105"/>
                </a:cubicBezTo>
                <a:cubicBezTo>
                  <a:pt x="8535" y="7986"/>
                  <a:pt x="9678" y="10247"/>
                  <a:pt x="9500" y="11500"/>
                </a:cubicBezTo>
                <a:cubicBezTo>
                  <a:pt x="9472" y="11694"/>
                  <a:pt x="9584" y="11827"/>
                  <a:pt x="9769" y="11827"/>
                </a:cubicBezTo>
                <a:cubicBezTo>
                  <a:pt x="10018" y="11827"/>
                  <a:pt x="10090" y="11642"/>
                  <a:pt x="10129" y="10933"/>
                </a:cubicBezTo>
                <a:cubicBezTo>
                  <a:pt x="10203" y="9589"/>
                  <a:pt x="9768" y="7968"/>
                  <a:pt x="8967" y="6595"/>
                </a:cubicBezTo>
                <a:cubicBezTo>
                  <a:pt x="7773" y="4551"/>
                  <a:pt x="6562" y="3959"/>
                  <a:pt x="4499" y="4412"/>
                </a:cubicBezTo>
                <a:cubicBezTo>
                  <a:pt x="2683" y="4810"/>
                  <a:pt x="1022" y="6860"/>
                  <a:pt x="244" y="9654"/>
                </a:cubicBezTo>
                <a:cubicBezTo>
                  <a:pt x="-45" y="10689"/>
                  <a:pt x="-89" y="14057"/>
                  <a:pt x="173" y="15241"/>
                </a:cubicBezTo>
                <a:cubicBezTo>
                  <a:pt x="624" y="17278"/>
                  <a:pt x="1889" y="19217"/>
                  <a:pt x="3517" y="20368"/>
                </a:cubicBezTo>
                <a:cubicBezTo>
                  <a:pt x="4015" y="20720"/>
                  <a:pt x="4138" y="20765"/>
                  <a:pt x="5000" y="20935"/>
                </a:cubicBezTo>
                <a:cubicBezTo>
                  <a:pt x="5301" y="20995"/>
                  <a:pt x="5563" y="21065"/>
                  <a:pt x="5584" y="21089"/>
                </a:cubicBezTo>
                <a:cubicBezTo>
                  <a:pt x="5606" y="21113"/>
                  <a:pt x="5691" y="21140"/>
                  <a:pt x="5770" y="21156"/>
                </a:cubicBezTo>
                <a:cubicBezTo>
                  <a:pt x="5849" y="21173"/>
                  <a:pt x="5960" y="21258"/>
                  <a:pt x="6014" y="21339"/>
                </a:cubicBezTo>
                <a:cubicBezTo>
                  <a:pt x="6145" y="21535"/>
                  <a:pt x="6901" y="21464"/>
                  <a:pt x="7144" y="21233"/>
                </a:cubicBezTo>
                <a:cubicBezTo>
                  <a:pt x="7250" y="21133"/>
                  <a:pt x="7645" y="21079"/>
                  <a:pt x="8017" y="21108"/>
                </a:cubicBezTo>
                <a:cubicBezTo>
                  <a:pt x="8389" y="21137"/>
                  <a:pt x="8792" y="21062"/>
                  <a:pt x="8915" y="20945"/>
                </a:cubicBezTo>
                <a:cubicBezTo>
                  <a:pt x="9039" y="20827"/>
                  <a:pt x="9198" y="20713"/>
                  <a:pt x="9262" y="20695"/>
                </a:cubicBezTo>
                <a:cubicBezTo>
                  <a:pt x="9327" y="20677"/>
                  <a:pt x="9412" y="20640"/>
                  <a:pt x="9455" y="20608"/>
                </a:cubicBezTo>
                <a:cubicBezTo>
                  <a:pt x="9540" y="20544"/>
                  <a:pt x="9531" y="20547"/>
                  <a:pt x="10315" y="20272"/>
                </a:cubicBezTo>
                <a:cubicBezTo>
                  <a:pt x="10616" y="20166"/>
                  <a:pt x="11037" y="19971"/>
                  <a:pt x="11252" y="19839"/>
                </a:cubicBezTo>
                <a:cubicBezTo>
                  <a:pt x="11712" y="19556"/>
                  <a:pt x="11829" y="19508"/>
                  <a:pt x="12337" y="19377"/>
                </a:cubicBezTo>
                <a:cubicBezTo>
                  <a:pt x="12547" y="19323"/>
                  <a:pt x="12747" y="19126"/>
                  <a:pt x="12780" y="18944"/>
                </a:cubicBezTo>
                <a:cubicBezTo>
                  <a:pt x="12949" y="18008"/>
                  <a:pt x="12972" y="17971"/>
                  <a:pt x="13190" y="18242"/>
                </a:cubicBezTo>
                <a:cubicBezTo>
                  <a:pt x="13355" y="18447"/>
                  <a:pt x="13422" y="18430"/>
                  <a:pt x="13492" y="18156"/>
                </a:cubicBezTo>
                <a:cubicBezTo>
                  <a:pt x="13542" y="17959"/>
                  <a:pt x="13691" y="17790"/>
                  <a:pt x="13819" y="17790"/>
                </a:cubicBezTo>
                <a:cubicBezTo>
                  <a:pt x="13948" y="17790"/>
                  <a:pt x="14132" y="17586"/>
                  <a:pt x="14224" y="17329"/>
                </a:cubicBezTo>
                <a:cubicBezTo>
                  <a:pt x="14316" y="17071"/>
                  <a:pt x="14497" y="16857"/>
                  <a:pt x="14628" y="16857"/>
                </a:cubicBezTo>
                <a:cubicBezTo>
                  <a:pt x="14759" y="16857"/>
                  <a:pt x="14820" y="16745"/>
                  <a:pt x="14763" y="16607"/>
                </a:cubicBezTo>
                <a:cubicBezTo>
                  <a:pt x="14706" y="16470"/>
                  <a:pt x="14800" y="16301"/>
                  <a:pt x="14975" y="16232"/>
                </a:cubicBezTo>
                <a:cubicBezTo>
                  <a:pt x="15149" y="16164"/>
                  <a:pt x="15329" y="15970"/>
                  <a:pt x="15373" y="15799"/>
                </a:cubicBezTo>
                <a:cubicBezTo>
                  <a:pt x="15419" y="15618"/>
                  <a:pt x="15584" y="15543"/>
                  <a:pt x="15771" y="15617"/>
                </a:cubicBezTo>
                <a:cubicBezTo>
                  <a:pt x="16009" y="15710"/>
                  <a:pt x="16128" y="15594"/>
                  <a:pt x="16239" y="15155"/>
                </a:cubicBezTo>
                <a:cubicBezTo>
                  <a:pt x="16322" y="14831"/>
                  <a:pt x="16468" y="14491"/>
                  <a:pt x="16560" y="14405"/>
                </a:cubicBezTo>
                <a:cubicBezTo>
                  <a:pt x="16653" y="14319"/>
                  <a:pt x="16690" y="14161"/>
                  <a:pt x="16644" y="14049"/>
                </a:cubicBezTo>
                <a:cubicBezTo>
                  <a:pt x="16597" y="13936"/>
                  <a:pt x="16806" y="13666"/>
                  <a:pt x="17106" y="13453"/>
                </a:cubicBezTo>
                <a:cubicBezTo>
                  <a:pt x="17406" y="13239"/>
                  <a:pt x="17632" y="12944"/>
                  <a:pt x="17613" y="12799"/>
                </a:cubicBezTo>
                <a:cubicBezTo>
                  <a:pt x="17594" y="12653"/>
                  <a:pt x="17742" y="12497"/>
                  <a:pt x="17940" y="12452"/>
                </a:cubicBezTo>
                <a:cubicBezTo>
                  <a:pt x="18142" y="12406"/>
                  <a:pt x="18364" y="12132"/>
                  <a:pt x="18441" y="11827"/>
                </a:cubicBezTo>
                <a:cubicBezTo>
                  <a:pt x="18517" y="11528"/>
                  <a:pt x="18657" y="11207"/>
                  <a:pt x="18756" y="11115"/>
                </a:cubicBezTo>
                <a:cubicBezTo>
                  <a:pt x="19011" y="10879"/>
                  <a:pt x="19593" y="8882"/>
                  <a:pt x="19603" y="8211"/>
                </a:cubicBezTo>
                <a:cubicBezTo>
                  <a:pt x="19607" y="7900"/>
                  <a:pt x="19700" y="7601"/>
                  <a:pt x="19808" y="7547"/>
                </a:cubicBezTo>
                <a:cubicBezTo>
                  <a:pt x="19916" y="7493"/>
                  <a:pt x="19966" y="7358"/>
                  <a:pt x="19917" y="7239"/>
                </a:cubicBezTo>
                <a:cubicBezTo>
                  <a:pt x="19868" y="7121"/>
                  <a:pt x="19938" y="6961"/>
                  <a:pt x="20071" y="6884"/>
                </a:cubicBezTo>
                <a:cubicBezTo>
                  <a:pt x="20205" y="6807"/>
                  <a:pt x="20278" y="6650"/>
                  <a:pt x="20232" y="6537"/>
                </a:cubicBezTo>
                <a:cubicBezTo>
                  <a:pt x="20185" y="6425"/>
                  <a:pt x="20233" y="6089"/>
                  <a:pt x="20341" y="5797"/>
                </a:cubicBezTo>
                <a:cubicBezTo>
                  <a:pt x="20449" y="5504"/>
                  <a:pt x="20527" y="5185"/>
                  <a:pt x="20508" y="5085"/>
                </a:cubicBezTo>
                <a:cubicBezTo>
                  <a:pt x="20489" y="4985"/>
                  <a:pt x="20578" y="4842"/>
                  <a:pt x="20707" y="4768"/>
                </a:cubicBezTo>
                <a:cubicBezTo>
                  <a:pt x="20836" y="4693"/>
                  <a:pt x="20898" y="4533"/>
                  <a:pt x="20848" y="4412"/>
                </a:cubicBezTo>
                <a:cubicBezTo>
                  <a:pt x="20798" y="4291"/>
                  <a:pt x="20826" y="4067"/>
                  <a:pt x="20912" y="3912"/>
                </a:cubicBezTo>
                <a:cubicBezTo>
                  <a:pt x="20998" y="3756"/>
                  <a:pt x="21079" y="3547"/>
                  <a:pt x="21086" y="3450"/>
                </a:cubicBezTo>
                <a:cubicBezTo>
                  <a:pt x="21092" y="3353"/>
                  <a:pt x="21191" y="2924"/>
                  <a:pt x="21310" y="2498"/>
                </a:cubicBezTo>
                <a:cubicBezTo>
                  <a:pt x="21429" y="2071"/>
                  <a:pt x="21511" y="1465"/>
                  <a:pt x="21490" y="1151"/>
                </a:cubicBezTo>
                <a:cubicBezTo>
                  <a:pt x="21469" y="838"/>
                  <a:pt x="21443" y="438"/>
                  <a:pt x="21432" y="267"/>
                </a:cubicBezTo>
                <a:cubicBezTo>
                  <a:pt x="21422" y="111"/>
                  <a:pt x="21396" y="31"/>
                  <a:pt x="21355" y="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ph-kringel-rot.gif" descr="ph-kringel-rot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08000" y="406400"/>
            <a:ext cx="2921000" cy="1841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uppieren"/>
          <p:cNvGrpSpPr/>
          <p:nvPr/>
        </p:nvGrpSpPr>
        <p:grpSpPr>
          <a:xfrm>
            <a:off x="-1" y="-1"/>
            <a:ext cx="396002" cy="13003202"/>
            <a:chOff x="0" y="0"/>
            <a:chExt cx="396000" cy="13003200"/>
          </a:xfrm>
        </p:grpSpPr>
        <p:sp>
          <p:nvSpPr>
            <p:cNvPr id="4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5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6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7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9" name="Titeltext"/>
          <p:cNvSpPr txBox="1">
            <a:spLocks noGrp="1"/>
          </p:cNvSpPr>
          <p:nvPr>
            <p:ph type="title"/>
          </p:nvPr>
        </p:nvSpPr>
        <p:spPr>
          <a:xfrm>
            <a:off x="723900" y="431800"/>
            <a:ext cx="148336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/>
          <a:lstStyle/>
          <a:p>
            <a:r>
              <a:t>Titeltext</a:t>
            </a:r>
          </a:p>
        </p:txBody>
      </p:sp>
      <p:sp>
        <p:nvSpPr>
          <p:cNvPr id="10" name="Textebene 1…"/>
          <p:cNvSpPr txBox="1">
            <a:spLocks noGrp="1"/>
          </p:cNvSpPr>
          <p:nvPr>
            <p:ph type="body" idx="1"/>
          </p:nvPr>
        </p:nvSpPr>
        <p:spPr>
          <a:xfrm>
            <a:off x="723900" y="3111500"/>
            <a:ext cx="14833600" cy="876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5443618" y="12382500"/>
            <a:ext cx="283770" cy="2751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4" r:id="rId3"/>
    <p:sldLayoutId id="2147483668" r:id="rId4"/>
    <p:sldLayoutId id="2147483678" r:id="rId5"/>
    <p:sldLayoutId id="2147483680" r:id="rId6"/>
    <p:sldLayoutId id="2147483681" r:id="rId7"/>
    <p:sldLayoutId id="2147483682" r:id="rId8"/>
  </p:sldLayoutIdLst>
  <p:transition spd="med"/>
  <p:hf sldNum="0" hdr="0" ftr="0" dt="0"/>
  <p:txStyles>
    <p:titleStyle>
      <a:lvl1pPr marL="0" marR="0" indent="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2286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4572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6858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9144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11430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13716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16002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18288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2667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1pPr>
      <a:lvl2pPr marL="7112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2pPr>
      <a:lvl3pPr marL="11557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3pPr>
      <a:lvl4pPr marL="16002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4pPr>
      <a:lvl5pPr marL="20447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5pPr>
      <a:lvl6pPr marL="24892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6pPr>
      <a:lvl7pPr marL="29337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7pPr>
      <a:lvl8pPr marL="33782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8pPr>
      <a:lvl9pPr marL="38227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14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mailto:stufa-geographie@vs-ph-weingarten.d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ie.ph-weingarten.de/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chwab@ph-weingarten.de" TargetMode="External"/><Relationship Id="rId7" Type="http://schemas.openxmlformats.org/officeDocument/2006/relationships/image" Target="../media/image13.png"/><Relationship Id="rId2" Type="http://schemas.openxmlformats.org/officeDocument/2006/relationships/hyperlink" Target="mailto:krautter@ph-weingarten.d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hyperlink" Target="mailto:zachenbacher@ph-weingarten.d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abrina@kaltenmair.de" TargetMode="External"/><Relationship Id="rId7" Type="http://schemas.openxmlformats.org/officeDocument/2006/relationships/image" Target="../media/image16.png"/><Relationship Id="rId2" Type="http://schemas.openxmlformats.org/officeDocument/2006/relationships/hyperlink" Target="mailto:aleynammemet@gmail.com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mailto:Beeck.sebastian@g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9" r="17332" b="42181"/>
          <a:stretch/>
        </p:blipFill>
        <p:spPr>
          <a:xfrm>
            <a:off x="606353" y="2783957"/>
            <a:ext cx="15526585" cy="5586153"/>
          </a:xfrm>
          <a:prstGeom prst="rect">
            <a:avLst/>
          </a:prstGeom>
        </p:spPr>
      </p:pic>
      <p:sp>
        <p:nvSpPr>
          <p:cNvPr id="454" name="Titeltext"/>
          <p:cNvSpPr txBox="1">
            <a:spLocks noGrp="1"/>
          </p:cNvSpPr>
          <p:nvPr>
            <p:ph type="body" idx="13"/>
          </p:nvPr>
        </p:nvSpPr>
        <p:spPr>
          <a:xfrm>
            <a:off x="1447800" y="1854200"/>
            <a:ext cx="14109700" cy="370077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sz="7200" dirty="0"/>
              <a:t>Semestereinstiegswoche PH Weingarten</a:t>
            </a:r>
            <a:endParaRPr sz="7200" dirty="0"/>
          </a:p>
        </p:txBody>
      </p:sp>
      <p:sp>
        <p:nvSpPr>
          <p:cNvPr id="455" name="Textebene 1"/>
          <p:cNvSpPr txBox="1">
            <a:spLocks noGrp="1"/>
          </p:cNvSpPr>
          <p:nvPr>
            <p:ph type="body" idx="14"/>
          </p:nvPr>
        </p:nvSpPr>
        <p:spPr>
          <a:xfrm>
            <a:off x="1314795" y="8594690"/>
            <a:ext cx="14109700" cy="272643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de-DE" dirty="0">
                <a:solidFill>
                  <a:srgbClr val="C00000"/>
                </a:solidFill>
              </a:rPr>
              <a:t>Fach </a:t>
            </a:r>
            <a:r>
              <a:rPr lang="de-DE" dirty="0">
                <a:solidFill>
                  <a:schemeClr val="accent5"/>
                </a:solidFill>
              </a:rPr>
              <a:t>Geographie </a:t>
            </a:r>
            <a:br>
              <a:rPr lang="de-DE" dirty="0">
                <a:solidFill>
                  <a:schemeClr val="accent5"/>
                </a:solidFill>
              </a:rPr>
            </a:br>
            <a:r>
              <a:rPr lang="de-DE" dirty="0">
                <a:solidFill>
                  <a:schemeClr val="accent5"/>
                </a:solidFill>
              </a:rPr>
              <a:t>Lehramt</a:t>
            </a:r>
          </a:p>
        </p:txBody>
      </p:sp>
      <p:sp>
        <p:nvSpPr>
          <p:cNvPr id="456" name="Textebene 2…"/>
          <p:cNvSpPr txBox="1">
            <a:spLocks noGrp="1"/>
          </p:cNvSpPr>
          <p:nvPr>
            <p:ph type="body" idx="15"/>
          </p:nvPr>
        </p:nvSpPr>
        <p:spPr>
          <a:xfrm>
            <a:off x="1447800" y="11545703"/>
            <a:ext cx="10456389" cy="582724"/>
          </a:xfrm>
          <a:prstGeom prst="rect">
            <a:avLst/>
          </a:prstGeom>
        </p:spPr>
        <p:txBody>
          <a:bodyPr/>
          <a:lstStyle/>
          <a:p>
            <a:pPr marL="0" lvl="1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dirty="0"/>
              <a:t>verantwortlich: Prof. Dr. Yvonne Krautter (Fachsprecherin Geographie)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94197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Wand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AAFAB1A3-D46D-0F86-593D-F2C7F732FF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t="27225" r="21071"/>
          <a:stretch/>
        </p:blipFill>
        <p:spPr>
          <a:xfrm>
            <a:off x="5464206" y="2552149"/>
            <a:ext cx="3069520" cy="39502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A29715-EE53-B5E6-0551-952BF317E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69" y="9261"/>
            <a:ext cx="14939295" cy="1346696"/>
          </a:xfrm>
        </p:spPr>
        <p:txBody>
          <a:bodyPr/>
          <a:lstStyle/>
          <a:p>
            <a:pPr algn="ctr"/>
            <a:r>
              <a:rPr lang="de-DE" sz="3200" b="1" dirty="0">
                <a:solidFill>
                  <a:srgbClr val="C00000"/>
                </a:solidFill>
                <a:latin typeface="Arial"/>
                <a:cs typeface="Arial"/>
              </a:rPr>
              <a:t>Die Geo-</a:t>
            </a:r>
            <a:r>
              <a:rPr lang="de-DE" sz="3200" b="1" dirty="0" err="1">
                <a:solidFill>
                  <a:srgbClr val="C00000"/>
                </a:solidFill>
                <a:latin typeface="Arial"/>
                <a:cs typeface="Arial"/>
              </a:rPr>
              <a:t>StuFa</a:t>
            </a:r>
            <a:endParaRPr lang="de-DE" sz="3200" dirty="0" err="1">
              <a:latin typeface="Arial"/>
              <a:cs typeface="Arial"/>
            </a:endParaRPr>
          </a:p>
          <a:p>
            <a:pPr algn="ctr"/>
            <a:r>
              <a:rPr lang="de-DE" sz="3200" b="1" dirty="0">
                <a:solidFill>
                  <a:srgbClr val="C00000"/>
                </a:solidFill>
                <a:latin typeface="Arial"/>
                <a:cs typeface="Arial"/>
              </a:rPr>
              <a:t>(die studentische Fachschaft) 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10" name="Grafik 9" descr="Ein Bild, das Menschliches Gesicht, draußen, Himmel, Person enthält.&#10;&#10;Beschreibung automatisch generiert.">
            <a:extLst>
              <a:ext uri="{FF2B5EF4-FFF2-40B4-BE49-F238E27FC236}">
                <a16:creationId xmlns:a16="http://schemas.microsoft.com/office/drawing/2014/main" id="{4F4BF858-2372-CB05-39CF-8BEC122D6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70" t="1311" r="14593" b="328"/>
          <a:stretch/>
        </p:blipFill>
        <p:spPr>
          <a:xfrm>
            <a:off x="1311535" y="2778087"/>
            <a:ext cx="3320116" cy="3724313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64DDD0A-6FAA-1A8B-1572-C77B1C3ED23D}"/>
              </a:ext>
            </a:extLst>
          </p:cNvPr>
          <p:cNvSpPr txBox="1"/>
          <p:nvPr/>
        </p:nvSpPr>
        <p:spPr>
          <a:xfrm rot="16200000">
            <a:off x="6877982" y="4259919"/>
            <a:ext cx="4000113" cy="6565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de-DE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Maximilain</a:t>
            </a: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 Zeiser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0B0872E-9919-2964-0465-860802E42CF5}"/>
              </a:ext>
            </a:extLst>
          </p:cNvPr>
          <p:cNvSpPr txBox="1"/>
          <p:nvPr/>
        </p:nvSpPr>
        <p:spPr>
          <a:xfrm rot="16200000">
            <a:off x="-1193301" y="4207551"/>
            <a:ext cx="3950250" cy="6565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Aleyna Memet</a:t>
            </a: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3A59A87-0FE4-F555-E831-64D6DCA552E8}"/>
              </a:ext>
            </a:extLst>
          </p:cNvPr>
          <p:cNvSpPr txBox="1"/>
          <p:nvPr/>
        </p:nvSpPr>
        <p:spPr>
          <a:xfrm>
            <a:off x="360846" y="2003364"/>
            <a:ext cx="5624338" cy="7797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Unser Vorstand: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38AB715-F1AE-3D44-4C93-1B978E46681B}"/>
              </a:ext>
            </a:extLst>
          </p:cNvPr>
          <p:cNvSpPr txBox="1"/>
          <p:nvPr/>
        </p:nvSpPr>
        <p:spPr>
          <a:xfrm rot="16200000">
            <a:off x="3173807" y="4314454"/>
            <a:ext cx="3736445" cy="6565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Anna A</a:t>
            </a:r>
            <a:r>
              <a:rPr lang="de-DE" sz="3600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</a:rPr>
              <a:t>hlemann</a:t>
            </a: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47BBFC-F361-00B9-C4AF-5303F061D6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76" t="3921" r="2289" b="1624"/>
          <a:stretch/>
        </p:blipFill>
        <p:spPr>
          <a:xfrm>
            <a:off x="-447870" y="9045288"/>
            <a:ext cx="4739951" cy="395025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FE2FB07-914E-88B3-684A-D6E933F2FDFD}"/>
              </a:ext>
            </a:extLst>
          </p:cNvPr>
          <p:cNvSpPr txBox="1"/>
          <p:nvPr/>
        </p:nvSpPr>
        <p:spPr>
          <a:xfrm rot="16200000">
            <a:off x="-1249725" y="10692118"/>
            <a:ext cx="3950252" cy="6565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Lisa Gröber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4DF1EB4-3D4A-4238-563B-BB36818A6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935" y="9070218"/>
            <a:ext cx="3392498" cy="390620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2C17593-073C-1D2A-33BB-2127600B8EBA}"/>
              </a:ext>
            </a:extLst>
          </p:cNvPr>
          <p:cNvSpPr txBox="1"/>
          <p:nvPr/>
        </p:nvSpPr>
        <p:spPr>
          <a:xfrm rot="16200000">
            <a:off x="2628133" y="10702102"/>
            <a:ext cx="3970219" cy="6565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Sebastian </a:t>
            </a:r>
            <a:r>
              <a:rPr lang="de-DE" sz="3600" dirty="0" err="1"/>
              <a:t>Beeck</a:t>
            </a:r>
            <a:endParaRPr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03017B7-CA7B-3FF0-0057-679CC5A57D39}"/>
              </a:ext>
            </a:extLst>
          </p:cNvPr>
          <p:cNvSpPr txBox="1"/>
          <p:nvPr/>
        </p:nvSpPr>
        <p:spPr>
          <a:xfrm>
            <a:off x="360846" y="8043837"/>
            <a:ext cx="4580692" cy="7797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StuFa</a:t>
            </a:r>
            <a:r>
              <a:rPr kumimoji="0" lang="de-DE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-Mitglieder: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7E253B-AD3F-416D-991F-E60E1C594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757" y="9045288"/>
            <a:ext cx="3637014" cy="3970219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DB4DE35-3C7C-49A9-8A42-1A6499F5EFD7}"/>
              </a:ext>
            </a:extLst>
          </p:cNvPr>
          <p:cNvSpPr txBox="1"/>
          <p:nvPr/>
        </p:nvSpPr>
        <p:spPr>
          <a:xfrm rot="16200000">
            <a:off x="6451378" y="10690710"/>
            <a:ext cx="3970220" cy="6793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Julius Lauinger</a:t>
            </a: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2B24FE0-0892-480F-A3B7-DF445D3777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720" t="3131" r="-14963" b="-3131"/>
          <a:stretch/>
        </p:blipFill>
        <p:spPr>
          <a:xfrm>
            <a:off x="9243716" y="2552149"/>
            <a:ext cx="3093727" cy="407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99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 descr="Ein Bild, das Baum, draußen, Gras, Person enthält.&#10;&#10;Automatisch generierte Beschreibung">
            <a:extLst>
              <a:ext uri="{FF2B5EF4-FFF2-40B4-BE49-F238E27FC236}">
                <a16:creationId xmlns:a16="http://schemas.microsoft.com/office/drawing/2014/main" id="{1B26B9C7-55E0-9FC1-118A-2FADD7A4F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8" t="33752" r="29269" b="14065"/>
          <a:stretch/>
        </p:blipFill>
        <p:spPr>
          <a:xfrm>
            <a:off x="3758552" y="921064"/>
            <a:ext cx="3500664" cy="3902944"/>
          </a:xfrm>
          <a:prstGeom prst="rect">
            <a:avLst/>
          </a:prstGeom>
        </p:spPr>
      </p:pic>
      <p:pic>
        <p:nvPicPr>
          <p:cNvPr id="5" name="Grafik 4" descr="Ein Bild, das draußen, Person, Wasser, Menschliches Gesicht enthält.&#10;&#10;Automatisch generierte Beschreibung">
            <a:extLst>
              <a:ext uri="{FF2B5EF4-FFF2-40B4-BE49-F238E27FC236}">
                <a16:creationId xmlns:a16="http://schemas.microsoft.com/office/drawing/2014/main" id="{3DF8A326-C133-03BC-3C05-4E195F9983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0" y="8725504"/>
            <a:ext cx="3209472" cy="4279296"/>
          </a:xfrm>
          <a:prstGeom prst="rect">
            <a:avLst/>
          </a:prstGeom>
        </p:spPr>
      </p:pic>
      <p:pic>
        <p:nvPicPr>
          <p:cNvPr id="7" name="Grafik 6" descr="Ein Bild, das Person, draußen, Himmel, Hunderasse enthält.&#10;&#10;Automatisch generierte Beschreibung">
            <a:extLst>
              <a:ext uri="{FF2B5EF4-FFF2-40B4-BE49-F238E27FC236}">
                <a16:creationId xmlns:a16="http://schemas.microsoft.com/office/drawing/2014/main" id="{EDE82B8C-47EF-FE8C-CC46-CA949776AC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392" y="8725504"/>
            <a:ext cx="3209472" cy="427929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200A5CA-2C03-0092-64FC-8A39339B525A}"/>
              </a:ext>
            </a:extLst>
          </p:cNvPr>
          <p:cNvSpPr txBox="1"/>
          <p:nvPr/>
        </p:nvSpPr>
        <p:spPr>
          <a:xfrm rot="16200000">
            <a:off x="1831488" y="10509843"/>
            <a:ext cx="4214128" cy="6548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Alina Meyer</a:t>
            </a:r>
            <a:endParaRPr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CD8652C-52E7-C4AC-0AF3-CBCA94C386E1}"/>
              </a:ext>
            </a:extLst>
          </p:cNvPr>
          <p:cNvSpPr txBox="1"/>
          <p:nvPr/>
        </p:nvSpPr>
        <p:spPr>
          <a:xfrm rot="16200000">
            <a:off x="-1385284" y="10504274"/>
            <a:ext cx="4223541" cy="6565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Anna Pfister</a:t>
            </a:r>
            <a:endParaRPr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</a:endParaRPr>
          </a:p>
        </p:txBody>
      </p:sp>
      <p:pic>
        <p:nvPicPr>
          <p:cNvPr id="10" name="Grafik 9" descr="Ein Bild, das Kleidung, draußen, Wolke, Person enthält.&#10;&#10;Beschreibung automatisch generiert.">
            <a:extLst>
              <a:ext uri="{FF2B5EF4-FFF2-40B4-BE49-F238E27FC236}">
                <a16:creationId xmlns:a16="http://schemas.microsoft.com/office/drawing/2014/main" id="{22C0FB7F-378A-D30A-B4B9-C7FD5AA3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49" t="17834" r="13559" b="24841"/>
          <a:stretch/>
        </p:blipFill>
        <p:spPr>
          <a:xfrm>
            <a:off x="6818864" y="8725504"/>
            <a:ext cx="3886941" cy="4284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ABDE209-8BA5-9753-8243-32021BE13996}"/>
              </a:ext>
            </a:extLst>
          </p:cNvPr>
          <p:cNvSpPr txBox="1"/>
          <p:nvPr/>
        </p:nvSpPr>
        <p:spPr>
          <a:xfrm rot="16200000">
            <a:off x="5005160" y="10534504"/>
            <a:ext cx="4284000" cy="6565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Niklas Schönmann</a:t>
            </a: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" name="Grafik 13" descr="Ein Bild, das Person, Weinglas, Wein, Menschliches Gesicht enthält.&#10;&#10;Beschreibung automatisch generiert.">
            <a:extLst>
              <a:ext uri="{FF2B5EF4-FFF2-40B4-BE49-F238E27FC236}">
                <a16:creationId xmlns:a16="http://schemas.microsoft.com/office/drawing/2014/main" id="{5665DC13-87C3-CE10-7D6E-FE832FA0F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20" y="4842212"/>
            <a:ext cx="3211200" cy="3865091"/>
          </a:xfrm>
          <a:prstGeom prst="rect">
            <a:avLst/>
          </a:prstGeom>
        </p:spPr>
      </p:pic>
      <p:sp>
        <p:nvSpPr>
          <p:cNvPr id="15" name="Textfeld 12">
            <a:extLst>
              <a:ext uri="{FF2B5EF4-FFF2-40B4-BE49-F238E27FC236}">
                <a16:creationId xmlns:a16="http://schemas.microsoft.com/office/drawing/2014/main" id="{A3F3F584-4C34-B4EA-3539-A6DD9AFAA22B}"/>
              </a:ext>
            </a:extLst>
          </p:cNvPr>
          <p:cNvSpPr txBox="1"/>
          <p:nvPr/>
        </p:nvSpPr>
        <p:spPr>
          <a:xfrm rot="16200000">
            <a:off x="-1204331" y="6446463"/>
            <a:ext cx="3865091" cy="6565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3429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indent="6858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indent="10287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indent="13716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indent="17145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indent="20574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indent="24003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indent="27432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Daniel Möller</a:t>
            </a:r>
          </a:p>
        </p:txBody>
      </p:sp>
      <p:pic>
        <p:nvPicPr>
          <p:cNvPr id="16" name="Grafik 15" descr="Ein Bild, das draußen, Gebäude, Himmel, Blumentopf enthält.&#10;&#10;Beschreibung automatisch generiert.">
            <a:extLst>
              <a:ext uri="{FF2B5EF4-FFF2-40B4-BE49-F238E27FC236}">
                <a16:creationId xmlns:a16="http://schemas.microsoft.com/office/drawing/2014/main" id="{F0DF1A9C-5C04-D69A-CB97-337030F29D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652" t="41527" r="20994" b="7986"/>
          <a:stretch/>
        </p:blipFill>
        <p:spPr>
          <a:xfrm>
            <a:off x="3611120" y="4842210"/>
            <a:ext cx="3225308" cy="386509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8408D62-97F8-7F20-0AD8-82FEFB9EFDEA}"/>
              </a:ext>
            </a:extLst>
          </p:cNvPr>
          <p:cNvSpPr txBox="1"/>
          <p:nvPr/>
        </p:nvSpPr>
        <p:spPr>
          <a:xfrm rot="16200000">
            <a:off x="2005141" y="6446462"/>
            <a:ext cx="3865091" cy="6565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Marius Sieber</a:t>
            </a:r>
            <a:endParaRPr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FF37621-0EEF-957B-8F32-FD3B49D5B534}"/>
              </a:ext>
            </a:extLst>
          </p:cNvPr>
          <p:cNvSpPr txBox="1"/>
          <p:nvPr/>
        </p:nvSpPr>
        <p:spPr>
          <a:xfrm rot="16200000">
            <a:off x="5232177" y="6446461"/>
            <a:ext cx="3865093" cy="6565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</a:rPr>
              <a:t>Sabrina Kaltenmair</a:t>
            </a:r>
          </a:p>
        </p:txBody>
      </p:sp>
      <p:pic>
        <p:nvPicPr>
          <p:cNvPr id="20" name="Grafik 19" descr="Ein Bild, das Person, draußen, Menschliches Gesicht, Himmel enthält.&#10;&#10;Beschreibung automatisch generiert.">
            <a:extLst>
              <a:ext uri="{FF2B5EF4-FFF2-40B4-BE49-F238E27FC236}">
                <a16:creationId xmlns:a16="http://schemas.microsoft.com/office/drawing/2014/main" id="{E767B229-D398-3C3B-B0C0-FD69BACCD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1920" y="937799"/>
            <a:ext cx="3613885" cy="3865094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F400CDDB-16DF-3CDF-0362-E795DCEF7FE6}"/>
              </a:ext>
            </a:extLst>
          </p:cNvPr>
          <p:cNvSpPr txBox="1"/>
          <p:nvPr/>
        </p:nvSpPr>
        <p:spPr>
          <a:xfrm rot="16200000">
            <a:off x="5226004" y="2495723"/>
            <a:ext cx="3865095" cy="67937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Noah Gnann</a:t>
            </a:r>
            <a:endParaRPr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C924C76-AE00-20BD-8CF2-E1BA07F7DC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553" r="2051"/>
          <a:stretch/>
        </p:blipFill>
        <p:spPr>
          <a:xfrm>
            <a:off x="399920" y="960723"/>
            <a:ext cx="3866064" cy="3863286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EB918A81-6DC8-6B20-78A6-2186560B6B0D}"/>
              </a:ext>
            </a:extLst>
          </p:cNvPr>
          <p:cNvSpPr txBox="1"/>
          <p:nvPr/>
        </p:nvSpPr>
        <p:spPr>
          <a:xfrm rot="16200000">
            <a:off x="-1241546" y="2584625"/>
            <a:ext cx="3904394" cy="6565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Iris </a:t>
            </a:r>
            <a:r>
              <a:rPr lang="de-DE" sz="3600" dirty="0" err="1"/>
              <a:t>Loudovici</a:t>
            </a:r>
            <a:endParaRPr lang="de-DE" sz="3600" b="0" i="0" u="none" strike="noStrike" cap="none" spc="0" normalizeH="0" baseline="0" dirty="0" err="1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CDC6441-E72E-36EF-FC89-A2331B834FBA}"/>
              </a:ext>
            </a:extLst>
          </p:cNvPr>
          <p:cNvSpPr txBox="1"/>
          <p:nvPr/>
        </p:nvSpPr>
        <p:spPr>
          <a:xfrm rot="16200000">
            <a:off x="1969912" y="2564071"/>
            <a:ext cx="3942603" cy="6565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Jan Schlangen</a:t>
            </a: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CC1AB6EC-4EBD-4B5D-AFCE-700EBB8076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423" t="23906" b="520"/>
          <a:stretch/>
        </p:blipFill>
        <p:spPr>
          <a:xfrm>
            <a:off x="7532271" y="4802893"/>
            <a:ext cx="3240264" cy="374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382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4CF907-DE05-62EE-FEA2-1FA4E7ED3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400" b="1" dirty="0">
                <a:solidFill>
                  <a:srgbClr val="C00000"/>
                </a:solidFill>
                <a:latin typeface="Arial"/>
                <a:cs typeface="Arial"/>
              </a:rPr>
              <a:t>Die </a:t>
            </a:r>
            <a:r>
              <a:rPr lang="de-DE" altLang="de-DE" b="1" dirty="0">
                <a:solidFill>
                  <a:srgbClr val="C00000"/>
                </a:solidFill>
                <a:latin typeface="Arial"/>
                <a:cs typeface="Arial"/>
              </a:rPr>
              <a:t>Geo-</a:t>
            </a:r>
            <a:r>
              <a:rPr lang="de-DE" altLang="de-DE" b="1" dirty="0" err="1">
                <a:solidFill>
                  <a:srgbClr val="C00000"/>
                </a:solidFill>
                <a:latin typeface="Arial"/>
                <a:cs typeface="Arial"/>
              </a:rPr>
              <a:t>StuFa</a:t>
            </a:r>
            <a:endParaRPr lang="de-DE" dirty="0" err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C29ADF-0BDA-4CA0-5AE3-97594117D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600" b="1" dirty="0">
                <a:solidFill>
                  <a:schemeClr val="tx1"/>
                </a:solidFill>
              </a:rPr>
              <a:t>Wo gibt´s Infos und Kontakt</a:t>
            </a:r>
            <a:r>
              <a:rPr lang="de-DE" sz="3600" dirty="0">
                <a:solidFill>
                  <a:schemeClr val="tx1"/>
                </a:solidFill>
              </a:rPr>
              <a:t>?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10" name="Tabelle 10">
            <a:extLst>
              <a:ext uri="{FF2B5EF4-FFF2-40B4-BE49-F238E27FC236}">
                <a16:creationId xmlns:a16="http://schemas.microsoft.com/office/drawing/2014/main" id="{44DA4F69-5AE1-0C36-32EF-6F01738CCA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7756" y="4321954"/>
          <a:ext cx="11491544" cy="63389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4654">
                  <a:extLst>
                    <a:ext uri="{9D8B030D-6E8A-4147-A177-3AD203B41FA5}">
                      <a16:colId xmlns:a16="http://schemas.microsoft.com/office/drawing/2014/main" val="1379175955"/>
                    </a:ext>
                  </a:extLst>
                </a:gridCol>
                <a:gridCol w="3985844">
                  <a:extLst>
                    <a:ext uri="{9D8B030D-6E8A-4147-A177-3AD203B41FA5}">
                      <a16:colId xmlns:a16="http://schemas.microsoft.com/office/drawing/2014/main" val="1916580187"/>
                    </a:ext>
                  </a:extLst>
                </a:gridCol>
                <a:gridCol w="3681046">
                  <a:extLst>
                    <a:ext uri="{9D8B030D-6E8A-4147-A177-3AD203B41FA5}">
                      <a16:colId xmlns:a16="http://schemas.microsoft.com/office/drawing/2014/main" val="1566479553"/>
                    </a:ext>
                  </a:extLst>
                </a:gridCol>
              </a:tblGrid>
              <a:tr h="258990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101162"/>
                  </a:ext>
                </a:extLst>
              </a:tr>
              <a:tr h="2983074">
                <a:tc>
                  <a:txBody>
                    <a:bodyPr/>
                    <a:lstStyle/>
                    <a:p>
                      <a:pPr algn="l"/>
                      <a:r>
                        <a:rPr lang="de-DE" sz="4000" b="1" dirty="0"/>
                        <a:t>E-Mail:</a:t>
                      </a:r>
                    </a:p>
                    <a:p>
                      <a:pPr lvl="0">
                        <a:buNone/>
                      </a:pPr>
                      <a:r>
                        <a:rPr lang="de-DE" sz="2400" b="0" i="0" u="none" strike="noStrike" noProof="0" dirty="0">
                          <a:latin typeface="Helvetica Neue"/>
                          <a:hlinkClick r:id="rId2"/>
                        </a:rPr>
                        <a:t>stufa-geographie@vs-ph-weingarten.de</a:t>
                      </a:r>
                      <a:endParaRPr lang="de-DE" u="none" dirty="0"/>
                    </a:p>
                    <a:p>
                      <a:pPr lvl="0" algn="l">
                        <a:buNone/>
                      </a:pPr>
                      <a:r>
                        <a:rPr lang="de-DE" sz="2400" b="0" i="0" u="none" strike="noStrike" noProof="0" dirty="0">
                          <a:latin typeface="Helvetica Neue"/>
                        </a:rPr>
                        <a:t>oder:</a:t>
                      </a:r>
                    </a:p>
                    <a:p>
                      <a:r>
                        <a:rPr lang="de-DE" sz="2400" dirty="0"/>
                        <a:t>stufa-geographie@gmx.de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4000" b="1" dirty="0" err="1"/>
                        <a:t>Moopaed</a:t>
                      </a:r>
                      <a:r>
                        <a:rPr lang="de-DE" sz="4000" b="1" dirty="0"/>
                        <a:t>: </a:t>
                      </a:r>
                    </a:p>
                    <a:p>
                      <a:pPr algn="l"/>
                      <a:r>
                        <a:rPr lang="de-DE" sz="4000" b="0" dirty="0"/>
                        <a:t>Fachberatung </a:t>
                      </a:r>
                      <a:br>
                        <a:rPr lang="de-DE" sz="4000" b="0" dirty="0"/>
                      </a:br>
                      <a:r>
                        <a:rPr lang="de-DE" sz="4000" b="0" dirty="0"/>
                        <a:t>Geographie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4000" b="1" dirty="0"/>
                        <a:t>Schwarzes Brett:</a:t>
                      </a:r>
                    </a:p>
                    <a:p>
                      <a:pPr algn="l"/>
                      <a:r>
                        <a:rPr lang="de-DE" sz="4000" b="0" dirty="0"/>
                        <a:t>Geo-Brett im Fruchtkasten 2. Stock</a:t>
                      </a:r>
                    </a:p>
                    <a:p>
                      <a:pPr algn="l"/>
                      <a:endParaRPr lang="de-DE" sz="4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728907"/>
                  </a:ext>
                </a:extLst>
              </a:tr>
            </a:tbl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F8F67682-73E8-5CC1-4049-EB3B1C2784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77" y="4564533"/>
            <a:ext cx="2108200" cy="21082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3487C3E-AE0A-AC2F-FB83-57F54A981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722" y="4700810"/>
            <a:ext cx="3685612" cy="137078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0EA4AD1-7EFB-059F-9855-7B949FF1B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717" y="4486831"/>
            <a:ext cx="3343275" cy="2228850"/>
          </a:xfrm>
          <a:prstGeom prst="rect">
            <a:avLst/>
          </a:prstGeom>
        </p:spPr>
      </p:pic>
      <p:pic>
        <p:nvPicPr>
          <p:cNvPr id="23" name="Grafik 22" descr="Ein Bild, das Person, stehend, Wand, posieren enthält.&#10;&#10;Automatisch generierte Beschreibung">
            <a:extLst>
              <a:ext uri="{FF2B5EF4-FFF2-40B4-BE49-F238E27FC236}">
                <a16:creationId xmlns:a16="http://schemas.microsoft.com/office/drawing/2014/main" id="{B33A7D4C-BBF1-C2C4-AFE2-44D79EB455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717" y="508525"/>
            <a:ext cx="4684104" cy="311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23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174F1-0167-B430-08D9-C8AB7EA5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C00000"/>
                </a:solidFill>
                <a:latin typeface="Arial"/>
                <a:cs typeface="Arial"/>
              </a:rPr>
              <a:t>Was machen wir so?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B5F4A20-2DDC-719E-3F56-DF3DD3585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3027" y="2619168"/>
            <a:ext cx="13365324" cy="8770649"/>
          </a:xfrm>
        </p:spPr>
      </p:pic>
    </p:spTree>
    <p:extLst>
      <p:ext uri="{BB962C8B-B14F-4D97-AF65-F5344CB8AC3E}">
        <p14:creationId xmlns:p14="http://schemas.microsoft.com/office/powerpoint/2010/main" val="2896229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E873B1-3D4F-CEA4-C095-15BD3CFE7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Geo-</a:t>
            </a:r>
            <a:r>
              <a:rPr lang="de-DE" altLang="de-DE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Stufa</a:t>
            </a:r>
            <a:r>
              <a:rPr lang="de-DE" altLang="de-DE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(studentische Fachschaft)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BE11DE7-57DA-7AB2-9AF6-8F4B714C4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5" b="18984"/>
          <a:stretch/>
        </p:blipFill>
        <p:spPr>
          <a:xfrm>
            <a:off x="1206711" y="4972461"/>
            <a:ext cx="6704022" cy="679751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2F63903-55CC-7A84-0A6F-8D3D356AD554}"/>
              </a:ext>
            </a:extLst>
          </p:cNvPr>
          <p:cNvSpPr txBox="1"/>
          <p:nvPr/>
        </p:nvSpPr>
        <p:spPr>
          <a:xfrm>
            <a:off x="8778240" y="3368333"/>
            <a:ext cx="677926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Unser Instagram-Account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AA41A78-ADF3-7742-25F8-1EFC67D99F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07" y="4409832"/>
            <a:ext cx="33813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55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6FFCF-F2E3-854D-A8F8-51E4993D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Verbinde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dich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 Geo-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Studi’s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406EB1-3B2F-3740-9285-450376939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>
                <a:solidFill>
                  <a:schemeClr val="tx1"/>
                </a:solidFill>
              </a:rPr>
              <a:t>Trete</a:t>
            </a:r>
            <a:r>
              <a:rPr lang="en-US" sz="3600" b="1" dirty="0">
                <a:solidFill>
                  <a:schemeClr val="tx1"/>
                </a:solidFill>
              </a:rPr>
              <a:t> in die “</a:t>
            </a:r>
            <a:r>
              <a:rPr lang="en-US" sz="3600" b="1" dirty="0" err="1">
                <a:solidFill>
                  <a:schemeClr val="tx1"/>
                </a:solidFill>
              </a:rPr>
              <a:t>Geographie</a:t>
            </a:r>
            <a:r>
              <a:rPr lang="en-US" sz="3600" b="1" dirty="0">
                <a:solidFill>
                  <a:schemeClr val="tx1"/>
                </a:solidFill>
              </a:rPr>
              <a:t> Weingarten” WhatsApp Gruppe </a:t>
            </a:r>
            <a:r>
              <a:rPr lang="en-US" sz="3600" b="1" dirty="0" err="1">
                <a:solidFill>
                  <a:schemeClr val="tx1"/>
                </a:solidFill>
              </a:rPr>
              <a:t>bei</a:t>
            </a:r>
            <a:r>
              <a:rPr lang="en-US" sz="3600" b="1" dirty="0">
                <a:solidFill>
                  <a:schemeClr val="tx1"/>
                </a:solidFill>
              </a:rPr>
              <a:t> und </a:t>
            </a:r>
            <a:r>
              <a:rPr lang="en-US" sz="3600" b="1" dirty="0" err="1">
                <a:solidFill>
                  <a:schemeClr val="tx1"/>
                </a:solidFill>
              </a:rPr>
              <a:t>verpasse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keine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Neuigkeiten</a:t>
            </a:r>
            <a:r>
              <a:rPr lang="en-US" sz="3600" b="1" dirty="0">
                <a:solidFill>
                  <a:schemeClr val="tx1"/>
                </a:solidFill>
              </a:rPr>
              <a:t>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61A5629-EE1F-054E-8E00-64E08BF97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1" y="4416591"/>
            <a:ext cx="7428168" cy="72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86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10243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6"/>
          <a:stretch/>
        </p:blipFill>
        <p:spPr>
          <a:xfrm>
            <a:off x="849488" y="-880533"/>
            <a:ext cx="15982245" cy="14088533"/>
          </a:xfrm>
        </p:spPr>
      </p:pic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1024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6842506" y="22826133"/>
            <a:ext cx="1117294" cy="376193"/>
          </a:xfrm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20817" indent="-508006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032025" indent="-406405">
              <a:spcBef>
                <a:spcPct val="20000"/>
              </a:spcBef>
              <a:buChar char="•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44836" indent="-406405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657646" indent="-406405">
              <a:spcBef>
                <a:spcPct val="20000"/>
              </a:spcBef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7045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28326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609607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90888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778">
                <a:solidFill>
                  <a:schemeClr val="bg2"/>
                </a:solidFill>
              </a:rPr>
              <a:t>Folie </a:t>
            </a:r>
            <a:fld id="{41E09E81-0924-4BC6-BB68-C91B89599CE4}" type="slidenum">
              <a:rPr lang="de-DE" altLang="de-DE" sz="1778">
                <a:solidFill>
                  <a:schemeClr val="bg2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de-DE" altLang="de-DE" sz="1778">
              <a:solidFill>
                <a:schemeClr val="bg2"/>
              </a:solidFill>
            </a:endParaRPr>
          </a:p>
        </p:txBody>
      </p:sp>
      <p:sp>
        <p:nvSpPr>
          <p:cNvPr id="7" name="Titeltext"/>
          <p:cNvSpPr txBox="1">
            <a:spLocks/>
          </p:cNvSpPr>
          <p:nvPr/>
        </p:nvSpPr>
        <p:spPr>
          <a:xfrm>
            <a:off x="1447799" y="922867"/>
            <a:ext cx="14109701" cy="3700777"/>
          </a:xfrm>
          <a:prstGeom prst="rect">
            <a:avLst/>
          </a:prstGeom>
        </p:spPr>
        <p:txBody>
          <a:bodyPr/>
          <a:lstStyle>
            <a:lvl1pPr marL="266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11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55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600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044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489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933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378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822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 hangingPunct="1">
              <a:buNone/>
            </a:pPr>
            <a:r>
              <a:rPr lang="de-DE" sz="7200" dirty="0">
                <a:solidFill>
                  <a:schemeClr val="tx1"/>
                </a:solidFill>
              </a:rPr>
              <a:t>Wir wünschen Ihnen einen guten Start ins Semester.</a:t>
            </a:r>
          </a:p>
        </p:txBody>
      </p:sp>
    </p:spTree>
    <p:extLst>
      <p:ext uri="{BB962C8B-B14F-4D97-AF65-F5344CB8AC3E}">
        <p14:creationId xmlns:p14="http://schemas.microsoft.com/office/powerpoint/2010/main" val="3670021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13722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6842506" y="22826133"/>
            <a:ext cx="1117294" cy="376193"/>
          </a:xfrm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20817" indent="-508006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032025" indent="-406405">
              <a:spcBef>
                <a:spcPct val="20000"/>
              </a:spcBef>
              <a:buChar char="•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44836" indent="-406405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657646" indent="-406405">
              <a:spcBef>
                <a:spcPct val="20000"/>
              </a:spcBef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7045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28326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609607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90888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778">
                <a:solidFill>
                  <a:schemeClr val="bg2"/>
                </a:solidFill>
              </a:rPr>
              <a:t>Folie </a:t>
            </a:r>
            <a:fld id="{4F5A357E-E468-4B4B-8321-C031EE101090}" type="slidenum">
              <a:rPr lang="de-DE" altLang="de-DE" sz="1778">
                <a:solidFill>
                  <a:schemeClr val="bg2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1778">
              <a:solidFill>
                <a:schemeClr val="bg2"/>
              </a:solidFill>
            </a:endParaRPr>
          </a:p>
        </p:txBody>
      </p:sp>
      <p:pic>
        <p:nvPicPr>
          <p:cNvPr id="137223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90688"/>
            <a:ext cx="9536290" cy="1271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0718800" y="3111500"/>
            <a:ext cx="4838699" cy="8763000"/>
          </a:xfrm>
        </p:spPr>
        <p:txBody>
          <a:bodyPr/>
          <a:lstStyle/>
          <a:p>
            <a:pPr marL="0" indent="0">
              <a:buNone/>
            </a:pPr>
            <a:r>
              <a:rPr lang="de-DE" sz="3200" b="1" dirty="0">
                <a:solidFill>
                  <a:schemeClr val="tx1"/>
                </a:solidFill>
              </a:rPr>
              <a:t>Herzlich willkommen im Fach Geographie!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</a:rPr>
              <a:t>Mit dieser Präsentation möchten wir Ihnen helfen, die ersten Hürden beim Start ins Semester zu bewältigen.</a:t>
            </a:r>
          </a:p>
        </p:txBody>
      </p:sp>
    </p:spTree>
    <p:extLst>
      <p:ext uri="{BB962C8B-B14F-4D97-AF65-F5344CB8AC3E}">
        <p14:creationId xmlns:p14="http://schemas.microsoft.com/office/powerpoint/2010/main" val="48450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25458" y="3030362"/>
            <a:ext cx="14833600" cy="8763000"/>
          </a:xfrm>
        </p:spPr>
        <p:txBody>
          <a:bodyPr lIns="50800" tIns="50800" rIns="50800" bIns="50800" anchor="t"/>
          <a:lstStyle/>
          <a:p>
            <a:pPr marL="0" indent="0">
              <a:buNone/>
              <a:defRPr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br>
              <a:rPr lang="de-DE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         Prof. Dr. Yvonne </a:t>
            </a:r>
            <a:r>
              <a:rPr lang="de-DE" dirty="0" err="1">
                <a:solidFill>
                  <a:schemeClr val="tx1"/>
                </a:solidFill>
              </a:rPr>
              <a:t>Krautter</a:t>
            </a:r>
            <a:r>
              <a:rPr lang="de-DE" dirty="0">
                <a:solidFill>
                  <a:schemeClr val="tx1"/>
                </a:solidFill>
              </a:rPr>
              <a:t>     Prof. Dr. Andreas Schwab     </a:t>
            </a:r>
          </a:p>
          <a:p>
            <a:pPr marL="0" indent="0">
              <a:buNone/>
              <a:defRPr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br>
              <a:rPr lang="de-DE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         Denis Zachenbacher             Dr. Markus Alle</a:t>
            </a:r>
          </a:p>
          <a:p>
            <a:pPr marL="0" indent="0">
              <a:buNone/>
              <a:defRPr/>
            </a:pPr>
            <a:endParaRPr lang="de-DE" dirty="0"/>
          </a:p>
        </p:txBody>
      </p:sp>
      <p:pic>
        <p:nvPicPr>
          <p:cNvPr id="21513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10" y="8108831"/>
            <a:ext cx="3281710" cy="393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25458" y="198493"/>
            <a:ext cx="14833600" cy="1854200"/>
          </a:xfrm>
        </p:spPr>
        <p:txBody>
          <a:bodyPr/>
          <a:lstStyle/>
          <a:p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Lehrende im Fach Geographie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9"/>
          <a:stretch/>
        </p:blipFill>
        <p:spPr>
          <a:xfrm rot="16200000">
            <a:off x="1374399" y="3593376"/>
            <a:ext cx="4070624" cy="319840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954" y="3157263"/>
            <a:ext cx="3567532" cy="404320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347" y="8097947"/>
            <a:ext cx="2950351" cy="3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08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565265" y="1025717"/>
            <a:ext cx="13963536" cy="1911586"/>
          </a:xfrm>
        </p:spPr>
        <p:txBody>
          <a:bodyPr/>
          <a:lstStyle/>
          <a:p>
            <a:pPr eaLnBrk="1" hangingPunct="1"/>
            <a:r>
              <a:rPr lang="de-DE" altLang="de-DE" dirty="0"/>
              <a:t>     </a:t>
            </a:r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Informationen für Studierende </a:t>
            </a:r>
            <a:b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zum Start ins Semester</a:t>
            </a:r>
            <a:b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altLang="de-DE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6193" y="2546320"/>
            <a:ext cx="14080068" cy="8806521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de-DE" altLang="de-DE" sz="2844" b="1" u="sng" dirty="0">
                <a:solidFill>
                  <a:schemeClr val="tx1"/>
                </a:solidFill>
              </a:rPr>
              <a:t>Inhalte der Präsentation: </a:t>
            </a:r>
          </a:p>
          <a:p>
            <a:pPr eaLnBrk="1" hangingPunct="1">
              <a:buFontTx/>
              <a:buChar char="-"/>
            </a:pPr>
            <a:r>
              <a:rPr lang="de-DE" altLang="de-DE" sz="2844" b="1" dirty="0">
                <a:solidFill>
                  <a:schemeClr val="tx1"/>
                </a:solidFill>
              </a:rPr>
              <a:t>Der </a:t>
            </a:r>
            <a:r>
              <a:rPr lang="de-DE" altLang="de-DE" sz="2844" b="1" dirty="0" err="1">
                <a:solidFill>
                  <a:schemeClr val="tx1"/>
                </a:solidFill>
              </a:rPr>
              <a:t>Moopaed</a:t>
            </a:r>
            <a:r>
              <a:rPr lang="de-DE" altLang="de-DE" sz="2844" b="1" dirty="0">
                <a:solidFill>
                  <a:schemeClr val="tx1"/>
                </a:solidFill>
              </a:rPr>
              <a:t>-Kurs Fachberatung Geographie </a:t>
            </a:r>
          </a:p>
          <a:p>
            <a:pPr eaLnBrk="1" hangingPunct="1">
              <a:buFontTx/>
              <a:buChar char="-"/>
            </a:pPr>
            <a:r>
              <a:rPr lang="de-DE" altLang="de-DE" sz="2844" b="1" dirty="0">
                <a:solidFill>
                  <a:schemeClr val="tx1"/>
                </a:solidFill>
              </a:rPr>
              <a:t>Die Geo-Homepage </a:t>
            </a:r>
            <a:r>
              <a:rPr lang="de-DE" altLang="de-DE" sz="2844" dirty="0">
                <a:solidFill>
                  <a:schemeClr val="tx1"/>
                </a:solidFill>
              </a:rPr>
              <a:t>mit Informations- und Downloadangebot</a:t>
            </a:r>
          </a:p>
          <a:p>
            <a:pPr eaLnBrk="1" hangingPunct="1">
              <a:buFontTx/>
              <a:buChar char="-"/>
            </a:pPr>
            <a:r>
              <a:rPr lang="de-DE" altLang="de-DE" sz="2844" b="1" dirty="0">
                <a:solidFill>
                  <a:schemeClr val="tx1"/>
                </a:solidFill>
              </a:rPr>
              <a:t>Die Belegbögen </a:t>
            </a:r>
            <a:r>
              <a:rPr lang="de-DE" altLang="de-DE" sz="2844" dirty="0">
                <a:solidFill>
                  <a:schemeClr val="tx1"/>
                </a:solidFill>
              </a:rPr>
              <a:t>für die einzelnen Geographie-Lehramts-Studiengänge: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>
                <a:solidFill>
                  <a:schemeClr val="tx1"/>
                </a:solidFill>
              </a:rPr>
              <a:t>  BA </a:t>
            </a:r>
            <a:r>
              <a:rPr lang="de-DE" altLang="de-DE" sz="2844" dirty="0" err="1">
                <a:solidFill>
                  <a:schemeClr val="tx1"/>
                </a:solidFill>
              </a:rPr>
              <a:t>Geo</a:t>
            </a:r>
            <a:r>
              <a:rPr lang="de-DE" altLang="de-DE" sz="2844" dirty="0">
                <a:solidFill>
                  <a:schemeClr val="tx1"/>
                </a:solidFill>
              </a:rPr>
              <a:t> Lehramt Grundschule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>
                <a:solidFill>
                  <a:schemeClr val="tx1"/>
                </a:solidFill>
              </a:rPr>
              <a:t>  BA </a:t>
            </a:r>
            <a:r>
              <a:rPr lang="de-DE" altLang="de-DE" sz="2844" dirty="0" err="1">
                <a:solidFill>
                  <a:schemeClr val="tx1"/>
                </a:solidFill>
              </a:rPr>
              <a:t>Geo</a:t>
            </a:r>
            <a:r>
              <a:rPr lang="de-DE" altLang="de-DE" sz="2844" dirty="0">
                <a:solidFill>
                  <a:schemeClr val="tx1"/>
                </a:solidFill>
              </a:rPr>
              <a:t> Lehramt Sekundarstufe 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>
                <a:solidFill>
                  <a:schemeClr val="tx1"/>
                </a:solidFill>
              </a:rPr>
              <a:t>  MA </a:t>
            </a:r>
            <a:r>
              <a:rPr lang="de-DE" altLang="de-DE" sz="2844" dirty="0" err="1">
                <a:solidFill>
                  <a:schemeClr val="tx1"/>
                </a:solidFill>
              </a:rPr>
              <a:t>Geo</a:t>
            </a:r>
            <a:r>
              <a:rPr lang="de-DE" altLang="de-DE" sz="2844" dirty="0">
                <a:solidFill>
                  <a:schemeClr val="tx1"/>
                </a:solidFill>
              </a:rPr>
              <a:t> Lehramt Grundschule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>
                <a:solidFill>
                  <a:schemeClr val="tx1"/>
                </a:solidFill>
              </a:rPr>
              <a:t>  MA </a:t>
            </a:r>
            <a:r>
              <a:rPr lang="de-DE" altLang="de-DE" sz="2844" dirty="0" err="1">
                <a:solidFill>
                  <a:schemeClr val="tx1"/>
                </a:solidFill>
              </a:rPr>
              <a:t>Geo</a:t>
            </a:r>
            <a:r>
              <a:rPr lang="de-DE" altLang="de-DE" sz="2844" dirty="0">
                <a:solidFill>
                  <a:schemeClr val="tx1"/>
                </a:solidFill>
              </a:rPr>
              <a:t> Lehramt Sekundarstufe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>
                <a:solidFill>
                  <a:schemeClr val="tx1"/>
                </a:solidFill>
              </a:rPr>
              <a:t>  Erweiterungsstudiengänge: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>
                <a:solidFill>
                  <a:schemeClr val="tx1"/>
                </a:solidFill>
              </a:rPr>
              <a:t>  Geographie als Fach mit abweichendem Umfang - Sekundarstufe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>
                <a:solidFill>
                  <a:schemeClr val="tx1"/>
                </a:solidFill>
              </a:rPr>
              <a:t>  Erweiterungsmaster Geographie – Sekundarstufe </a:t>
            </a:r>
          </a:p>
          <a:p>
            <a:pPr eaLnBrk="1" hangingPunct="1">
              <a:buFontTx/>
              <a:buChar char="-"/>
            </a:pPr>
            <a:r>
              <a:rPr lang="de-DE" altLang="de-DE" sz="2844" b="1" dirty="0">
                <a:solidFill>
                  <a:schemeClr val="tx1"/>
                </a:solidFill>
              </a:rPr>
              <a:t>Beratungsveranstaltungen in der Semestereinstiegswoche: </a:t>
            </a:r>
            <a:r>
              <a:rPr lang="de-DE" altLang="de-DE" sz="2844" dirty="0">
                <a:solidFill>
                  <a:schemeClr val="tx1"/>
                </a:solidFill>
              </a:rPr>
              <a:t>Termine bitte in LSF beachten!</a:t>
            </a:r>
            <a:br>
              <a:rPr lang="de-DE" altLang="de-DE" sz="2844" dirty="0"/>
            </a:br>
            <a:endParaRPr lang="de-DE" altLang="de-DE" sz="2844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2844" b="1" dirty="0"/>
              <a:t>	</a:t>
            </a:r>
            <a:endParaRPr lang="de-DE" altLang="de-DE" sz="2844" dirty="0"/>
          </a:p>
        </p:txBody>
      </p:sp>
    </p:spTree>
    <p:extLst>
      <p:ext uri="{BB962C8B-B14F-4D97-AF65-F5344CB8AC3E}">
        <p14:creationId xmlns:p14="http://schemas.microsoft.com/office/powerpoint/2010/main" val="2852860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Der </a:t>
            </a:r>
            <a:r>
              <a:rPr lang="de-DE" dirty="0" err="1"/>
              <a:t>Moopaed</a:t>
            </a:r>
            <a:r>
              <a:rPr lang="de-DE" dirty="0"/>
              <a:t>-Kurs </a:t>
            </a:r>
            <a:br>
              <a:rPr lang="de-DE" dirty="0"/>
            </a:br>
            <a:r>
              <a:rPr lang="de-DE" dirty="0"/>
              <a:t>Fachberatung Geographie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1569362" y="11378311"/>
            <a:ext cx="13866576" cy="983539"/>
          </a:xfrm>
        </p:spPr>
        <p:txBody>
          <a:bodyPr/>
          <a:lstStyle/>
          <a:p>
            <a:r>
              <a:rPr lang="de-DE" b="1" dirty="0">
                <a:solidFill>
                  <a:srgbClr val="C00000"/>
                </a:solidFill>
              </a:rPr>
              <a:t>Alle Geographie-Studierende sollten sich in diesen </a:t>
            </a:r>
            <a:r>
              <a:rPr lang="de-DE" b="1" dirty="0" err="1">
                <a:solidFill>
                  <a:srgbClr val="C00000"/>
                </a:solidFill>
              </a:rPr>
              <a:t>Moopaed</a:t>
            </a:r>
            <a:r>
              <a:rPr lang="de-DE" b="1" dirty="0">
                <a:solidFill>
                  <a:srgbClr val="C00000"/>
                </a:solidFill>
              </a:rPr>
              <a:t>-Kurs einschreiben. So erreichen Sie auch unsere Rundmails und der Stufa-Newsletter mit aktuellen Hinweisen.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106174"/>
            <a:ext cx="12741618" cy="65945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0622306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Der </a:t>
            </a:r>
            <a:r>
              <a:rPr lang="de-DE" dirty="0" err="1"/>
              <a:t>Moopaed</a:t>
            </a:r>
            <a:r>
              <a:rPr lang="de-DE" dirty="0"/>
              <a:t>-Kurs </a:t>
            </a:r>
            <a:br>
              <a:rPr lang="de-DE" dirty="0"/>
            </a:br>
            <a:r>
              <a:rPr lang="de-DE" dirty="0"/>
              <a:t>Fachberatung Geographie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1447800" y="2652640"/>
            <a:ext cx="13866576" cy="9922653"/>
          </a:xfrm>
        </p:spPr>
        <p:txBody>
          <a:bodyPr/>
          <a:lstStyle/>
          <a:p>
            <a:r>
              <a:rPr lang="de-DE" sz="2000" dirty="0"/>
              <a:t>Die Informationen im </a:t>
            </a:r>
            <a:r>
              <a:rPr lang="de-DE" sz="2000" dirty="0" err="1"/>
              <a:t>Moopaed</a:t>
            </a:r>
            <a:r>
              <a:rPr lang="de-DE" sz="2000" dirty="0"/>
              <a:t>-Kurs „Fachberatung Geographie“ ergänzen das öffentlich zugängliche Informationsangebot der PH Geographie-Homepage </a:t>
            </a:r>
            <a:r>
              <a:rPr lang="de-DE" sz="2000" dirty="0">
                <a:hlinkClick r:id="rId2"/>
              </a:rPr>
              <a:t>https://geographie.ph-weingarten.de/</a:t>
            </a:r>
            <a:r>
              <a:rPr lang="de-DE" sz="2000" dirty="0"/>
              <a:t> mit fachinternen Hinweisen, die aus datenschutzrechtlichen Gründen nur für immatrikulierte Studierende zugänglich sind.</a:t>
            </a:r>
          </a:p>
          <a:p>
            <a:r>
              <a:rPr lang="de-DE" sz="2000" b="1" dirty="0"/>
              <a:t>Inhalte: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Belegbögen im Fach Geographie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Übersicht zum Lehrangebot der Geographie</a:t>
            </a:r>
            <a:br>
              <a:rPr lang="de-DE" sz="2000" dirty="0"/>
            </a:br>
            <a:r>
              <a:rPr lang="de-DE" sz="2000" dirty="0"/>
              <a:t>	- nach Semestern</a:t>
            </a:r>
            <a:br>
              <a:rPr lang="de-DE" sz="2000" dirty="0"/>
            </a:br>
            <a:r>
              <a:rPr lang="de-DE" sz="2000" dirty="0"/>
              <a:t>	- geplanter Turnus von Lehrveranstaltungen (Rotation von Veranstaltungen):  </a:t>
            </a:r>
            <a:br>
              <a:rPr lang="de-DE" sz="2000" dirty="0"/>
            </a:br>
            <a:r>
              <a:rPr lang="de-DE" sz="2000" dirty="0"/>
              <a:t>           Was wird im Wintersemester angeboten? Was wird im Sommersemester angeboten?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Informationen für Erstsemester im Fach Geographie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Informationen zu Exkursionen, Ersatzexkursionen (wg. Corona) und Großexkursionen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Hinweise zu den SOL-Veranstaltungen (Selbst-organisiertes-Lernen: Geländearbeit, Feldforschung, Außerschulischer Lernort, Gestaltung geographischer Medien)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Informationen zum wissenschaftlichen Arbeiten in der Geographie (BA-Arbeit, MA-Arbeit,…)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Aktuelle Hinweise (Prüfungswoche, Veranstaltungen der </a:t>
            </a:r>
            <a:r>
              <a:rPr lang="de-DE" sz="2000" dirty="0" err="1"/>
              <a:t>GeoStufa</a:t>
            </a:r>
            <a:r>
              <a:rPr lang="de-DE" sz="2000" dirty="0"/>
              <a:t>, 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Die Geo-Stufa (Team, Ansprechpersonen für Studienberatung, Newsletter)</a:t>
            </a:r>
          </a:p>
          <a:p>
            <a:r>
              <a:rPr lang="de-DE" sz="2000" b="1" dirty="0">
                <a:solidFill>
                  <a:srgbClr val="C00000"/>
                </a:solidFill>
              </a:rPr>
              <a:t>Alle Geographie-Studierende sollten sich in diesen </a:t>
            </a:r>
            <a:r>
              <a:rPr lang="de-DE" sz="2000" b="1" dirty="0" err="1">
                <a:solidFill>
                  <a:srgbClr val="C00000"/>
                </a:solidFill>
              </a:rPr>
              <a:t>Moopaed</a:t>
            </a:r>
            <a:r>
              <a:rPr lang="de-DE" sz="2000" b="1" dirty="0">
                <a:solidFill>
                  <a:srgbClr val="C00000"/>
                </a:solidFill>
              </a:rPr>
              <a:t>-Kurs einschreiben. So erreichen Sie auch unsere Rundmails und der Stufa-Newsletter mit aktuellen Hinweisen. </a:t>
            </a:r>
          </a:p>
        </p:txBody>
      </p:sp>
    </p:spTree>
    <p:extLst>
      <p:ext uri="{BB962C8B-B14F-4D97-AF65-F5344CB8AC3E}">
        <p14:creationId xmlns:p14="http://schemas.microsoft.com/office/powerpoint/2010/main" val="89427296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445911" y="869245"/>
            <a:ext cx="15364178" cy="1792112"/>
          </a:xfrm>
        </p:spPr>
        <p:txBody>
          <a:bodyPr/>
          <a:lstStyle/>
          <a:p>
            <a:r>
              <a:rPr lang="de-DE" altLang="de-DE" sz="4800" dirty="0"/>
              <a:t>  </a:t>
            </a:r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Belegbögen: </a:t>
            </a:r>
            <a:b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Ihr „Laufzettel“ durch das Geographiestudium</a:t>
            </a:r>
          </a:p>
        </p:txBody>
      </p:sp>
      <p:sp>
        <p:nvSpPr>
          <p:cNvPr id="921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>
                <a:solidFill>
                  <a:schemeClr val="tx1"/>
                </a:solidFill>
              </a:rPr>
              <a:t>Auf dem </a:t>
            </a:r>
            <a:r>
              <a:rPr lang="de-DE" altLang="de-DE" b="1" dirty="0">
                <a:solidFill>
                  <a:schemeClr val="tx1"/>
                </a:solidFill>
              </a:rPr>
              <a:t>Belegbogen</a:t>
            </a:r>
            <a:r>
              <a:rPr lang="de-DE" altLang="de-DE" dirty="0">
                <a:solidFill>
                  <a:schemeClr val="tx1"/>
                </a:solidFill>
              </a:rPr>
              <a:t> finden Sie alle Module und alle Lehrveranstaltungen, 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die für Ihr Geographie-Studium relevant sind. </a:t>
            </a:r>
          </a:p>
          <a:p>
            <a:r>
              <a:rPr lang="de-DE" altLang="de-DE" dirty="0">
                <a:solidFill>
                  <a:schemeClr val="tx1"/>
                </a:solidFill>
              </a:rPr>
              <a:t>Drucken Sie sich den für Sie zutreffenden Belegbogen aus (BA GS, BA Sek etc.).</a:t>
            </a:r>
          </a:p>
          <a:p>
            <a:r>
              <a:rPr lang="de-DE" altLang="de-DE" b="1" dirty="0">
                <a:solidFill>
                  <a:schemeClr val="tx1"/>
                </a:solidFill>
              </a:rPr>
              <a:t>Prüfungshinweise</a:t>
            </a:r>
            <a:r>
              <a:rPr lang="de-DE" altLang="de-DE" dirty="0">
                <a:solidFill>
                  <a:schemeClr val="tx1"/>
                </a:solidFill>
              </a:rPr>
              <a:t> zu den Modulen sind 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dort in Kurzform beschrieben. </a:t>
            </a:r>
            <a:br>
              <a:rPr lang="de-DE" altLang="de-DE" dirty="0">
                <a:solidFill>
                  <a:schemeClr val="tx1"/>
                </a:solidFill>
              </a:rPr>
            </a:b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Eine ausführliche Information zu einzelnen 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b="1" dirty="0">
                <a:solidFill>
                  <a:schemeClr val="tx1"/>
                </a:solidFill>
              </a:rPr>
              <a:t>Lehrveranstaltungen</a:t>
            </a:r>
            <a:r>
              <a:rPr lang="de-DE" altLang="de-DE" dirty="0">
                <a:solidFill>
                  <a:schemeClr val="tx1"/>
                </a:solidFill>
              </a:rPr>
              <a:t>, </a:t>
            </a:r>
            <a:r>
              <a:rPr lang="de-DE" altLang="de-DE" b="1" dirty="0">
                <a:solidFill>
                  <a:schemeClr val="tx1"/>
                </a:solidFill>
              </a:rPr>
              <a:t>Studienleistungen </a:t>
            </a:r>
            <a:br>
              <a:rPr lang="de-DE" altLang="de-DE" b="1" dirty="0">
                <a:solidFill>
                  <a:schemeClr val="tx1"/>
                </a:solidFill>
              </a:rPr>
            </a:br>
            <a:r>
              <a:rPr lang="de-DE" altLang="de-DE" b="1" dirty="0">
                <a:solidFill>
                  <a:schemeClr val="tx1"/>
                </a:solidFill>
              </a:rPr>
              <a:t>und Prüfungsmodalitäten </a:t>
            </a:r>
            <a:r>
              <a:rPr lang="de-DE" altLang="de-DE" dirty="0">
                <a:solidFill>
                  <a:schemeClr val="tx1"/>
                </a:solidFill>
              </a:rPr>
              <a:t>erhalten Sie für 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ausgewählte Veranstaltungen über unsere 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weiteren Download-Angebote im </a:t>
            </a:r>
            <a:r>
              <a:rPr lang="de-DE" altLang="de-DE" dirty="0" err="1">
                <a:solidFill>
                  <a:schemeClr val="tx1"/>
                </a:solidFill>
              </a:rPr>
              <a:t>Moopaed</a:t>
            </a:r>
            <a:r>
              <a:rPr lang="de-DE" altLang="de-DE" dirty="0">
                <a:solidFill>
                  <a:schemeClr val="tx1"/>
                </a:solidFill>
              </a:rPr>
              <a:t>-Kurs 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Fachberatung Geographie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und durch die  Dozenten im Rahmen der Lehrveranstaltungen.</a:t>
            </a:r>
            <a:br>
              <a:rPr lang="de-DE" altLang="de-DE" dirty="0">
                <a:solidFill>
                  <a:schemeClr val="tx1"/>
                </a:solidFill>
              </a:rPr>
            </a:br>
            <a:endParaRPr lang="de-DE" alt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altLang="de-DE" dirty="0"/>
          </a:p>
          <a:p>
            <a:pPr marL="0" indent="0">
              <a:buNone/>
            </a:pPr>
            <a:r>
              <a:rPr lang="de-DE" altLang="de-DE" dirty="0"/>
              <a:t>                                                                                       Abbildung: Beispielseite Belegbogen Sek BA </a:t>
            </a:r>
          </a:p>
          <a:p>
            <a:endParaRPr lang="de-DE" alt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2987" y="5248564"/>
            <a:ext cx="4933676" cy="68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44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Beratung zur Planung des Studiums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de-DE" dirty="0">
                <a:solidFill>
                  <a:schemeClr val="tx1"/>
                </a:solidFill>
              </a:rPr>
              <a:t>Nachdem Sie sich auf der Geo-Homepage über „Ihren“ Belegbogen und die dort zur Verfügung stehenden Informationen informiert haben, kann es sein, dass Sie noch Rückfragen haben. </a:t>
            </a:r>
            <a:br>
              <a:rPr lang="de-DE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Kontaktieren Sie bei weiteren Fragen </a:t>
            </a:r>
            <a:r>
              <a:rPr lang="de-DE" b="1" dirty="0">
                <a:solidFill>
                  <a:schemeClr val="tx1"/>
                </a:solidFill>
              </a:rPr>
              <a:t>bitte den zuständigen Dozenten bzw. Dozentin </a:t>
            </a:r>
            <a:r>
              <a:rPr lang="de-DE" dirty="0">
                <a:solidFill>
                  <a:schemeClr val="tx1"/>
                </a:solidFill>
              </a:rPr>
              <a:t>im Fach Geographie und geben Sie immer an, welchen Studiengang und in welchem Semester Sie studieren:</a:t>
            </a:r>
            <a:br>
              <a:rPr lang="de-DE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Grundschul-Studierende kontaktieren Frau Krautter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  <a:hlinkClick r:id="rId2"/>
              </a:rPr>
              <a:t>krautter@ph-weingarten.de</a:t>
            </a:r>
            <a:br>
              <a:rPr lang="de-DE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Sekundarstufe-Studierende kontaktieren Herrn Schwab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  <a:hlinkClick r:id="rId3"/>
              </a:rPr>
              <a:t>schwab@ph-weingarten.de</a:t>
            </a:r>
            <a:br>
              <a:rPr lang="de-DE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Fragen zu den SOL-Veranstaltungen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Geländearbeit regional I, II, III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bearbeitet Herr Zachenbacher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  <a:hlinkClick r:id="rId4"/>
              </a:rPr>
              <a:t>zachenbacher@ph-weingarten.de</a:t>
            </a: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</p:txBody>
      </p:sp>
      <p:pic>
        <p:nvPicPr>
          <p:cNvPr id="6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01" y="8998521"/>
            <a:ext cx="2788590" cy="334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2811" y="5708676"/>
            <a:ext cx="2984668" cy="379763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519" y="7330740"/>
            <a:ext cx="3107021" cy="35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20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Studierende beraten Studierende</a:t>
            </a:r>
            <a:br>
              <a:rPr lang="de-DE" dirty="0"/>
            </a:br>
            <a:r>
              <a:rPr lang="de-DE" dirty="0"/>
              <a:t>in der Geographie:	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4"/>
          </p:nvPr>
        </p:nvSpPr>
        <p:spPr>
          <a:xfrm>
            <a:off x="1447801" y="4118173"/>
            <a:ext cx="14109700" cy="6778888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Alina Memet					   Sabrina Kaltenmair	   			  Sebastian Beeck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		</a:t>
            </a:r>
          </a:p>
          <a:p>
            <a:r>
              <a:rPr lang="de-DE" dirty="0"/>
              <a:t>Grundschule BA und MA				Sekundarstufe BA			   Sekundarstufe MA</a:t>
            </a:r>
            <a:br>
              <a:rPr lang="de-DE" dirty="0"/>
            </a:br>
            <a:r>
              <a:rPr lang="de-DE" sz="2133" dirty="0"/>
              <a:t> </a:t>
            </a:r>
            <a:r>
              <a:rPr lang="de-DE" sz="2133" u="sng" dirty="0">
                <a:hlinkClick r:id="rId2"/>
              </a:rPr>
              <a:t>aleynammemet@gmail.com</a:t>
            </a:r>
            <a:r>
              <a:rPr lang="de-DE" sz="2133" dirty="0"/>
              <a:t>		</a:t>
            </a:r>
            <a:r>
              <a:rPr lang="de-DE" sz="2133" dirty="0">
                <a:hlinkClick r:id="rId3"/>
              </a:rPr>
              <a:t>sabrina@kaltenmair.de</a:t>
            </a:r>
            <a:r>
              <a:rPr lang="de-DE" sz="2133" dirty="0"/>
              <a:t>                        </a:t>
            </a:r>
            <a:r>
              <a:rPr lang="de-DE" sz="2133" dirty="0">
                <a:hlinkClick r:id="rId4"/>
              </a:rPr>
              <a:t>Beeck.sebastian@gmail.com</a:t>
            </a:r>
            <a:r>
              <a:rPr lang="de-DE" sz="2133" dirty="0"/>
              <a:t> </a:t>
            </a:r>
            <a:br>
              <a:rPr lang="de-DE" sz="2133" dirty="0"/>
            </a:br>
            <a:endParaRPr lang="de-DE" sz="2133" dirty="0"/>
          </a:p>
          <a:p>
            <a:r>
              <a:rPr lang="de-DE" sz="2533" dirty="0"/>
              <a:t>Natürlich stehen bei offiziellen Anfragen Frau Krautter, Herr Schwab und Herr Zachenbacher zur Verfügung. 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45399A2-5321-4B2C-BF67-6CE4A1C7C1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53" t="23906" b="520"/>
          <a:stretch/>
        </p:blipFill>
        <p:spPr>
          <a:xfrm>
            <a:off x="6416193" y="4761649"/>
            <a:ext cx="3613983" cy="37462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A025A86-2C27-A157-C801-90704613A68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273" y="4761649"/>
            <a:ext cx="2723139" cy="374626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6CB2EC1-DDA9-4C74-AFF2-C2799EA77A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1" y="4761647"/>
            <a:ext cx="3335796" cy="374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5035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1100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74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74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1100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74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74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851</Words>
  <Application>Microsoft Office PowerPoint</Application>
  <PresentationFormat>Benutzerdefiniert</PresentationFormat>
  <Paragraphs>86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Helvetica Neue</vt:lpstr>
      <vt:lpstr>Helvetica Neue Light</vt:lpstr>
      <vt:lpstr>Lucida Grande</vt:lpstr>
      <vt:lpstr>Times</vt:lpstr>
      <vt:lpstr>White</vt:lpstr>
      <vt:lpstr>PowerPoint-Präsentation</vt:lpstr>
      <vt:lpstr>PowerPoint-Präsentation</vt:lpstr>
      <vt:lpstr>      Lehrende im Fach Geographie</vt:lpstr>
      <vt:lpstr>     Informationen für Studierende       zum Start ins Semester </vt:lpstr>
      <vt:lpstr>PowerPoint-Präsentation</vt:lpstr>
      <vt:lpstr>PowerPoint-Präsentation</vt:lpstr>
      <vt:lpstr>  Die Belegbögen:    Ihr „Laufzettel“ durch das Geographiestudium</vt:lpstr>
      <vt:lpstr>Beratung zur Planung des Studiums</vt:lpstr>
      <vt:lpstr>PowerPoint-Präsentation</vt:lpstr>
      <vt:lpstr>Die Geo-StuFa (die studentische Fachschaft) </vt:lpstr>
      <vt:lpstr>PowerPoint-Präsentation</vt:lpstr>
      <vt:lpstr>Die Geo-StuFa</vt:lpstr>
      <vt:lpstr>Was machen wir so?</vt:lpstr>
      <vt:lpstr>Die Geo-Stufa (studentische Fachschaft)</vt:lpstr>
      <vt:lpstr>Verbinde dich mit den Geo-Studi’s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Nina Durner</dc:creator>
  <cp:lastModifiedBy>Krautter Yvonne (wg)</cp:lastModifiedBy>
  <cp:revision>724</cp:revision>
  <dcterms:modified xsi:type="dcterms:W3CDTF">2025-04-01T13:27:32Z</dcterms:modified>
</cp:coreProperties>
</file>