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7" r:id="rId2"/>
    <p:sldId id="259" r:id="rId3"/>
    <p:sldId id="271" r:id="rId4"/>
    <p:sldId id="260" r:id="rId5"/>
    <p:sldId id="261" r:id="rId6"/>
    <p:sldId id="27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02" autoAdjust="0"/>
  </p:normalViewPr>
  <p:slideViewPr>
    <p:cSldViewPr snapToGrid="0" snapToObjects="1">
      <p:cViewPr varScale="1">
        <p:scale>
          <a:sx n="39" d="100"/>
          <a:sy n="39" d="100"/>
        </p:scale>
        <p:origin x="883" y="8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39463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431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 Kop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edienk-Bild-2.jpg" descr="Medienk-Bild-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549" y="-21285"/>
            <a:ext cx="24397150" cy="13758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 descr="Bil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906" y="13462891"/>
            <a:ext cx="24423812" cy="279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Logo Weingarten Didaktik.001.png" descr="Logo Weingarten Didaktik.0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1908" y="8023828"/>
            <a:ext cx="2243103" cy="142287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hteck"/>
          <p:cNvSpPr/>
          <p:nvPr/>
        </p:nvSpPr>
        <p:spPr>
          <a:xfrm>
            <a:off x="460816" y="831621"/>
            <a:ext cx="23462368" cy="4163770"/>
          </a:xfrm>
          <a:prstGeom prst="rect">
            <a:avLst/>
          </a:prstGeom>
          <a:solidFill>
            <a:srgbClr val="D6D5D5">
              <a:alpha val="90133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AG Huwer"/>
          <p:cNvSpPr txBox="1"/>
          <p:nvPr/>
        </p:nvSpPr>
        <p:spPr>
          <a:xfrm>
            <a:off x="21394743" y="12536932"/>
            <a:ext cx="3084390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AG Huwer</a:t>
            </a:r>
          </a:p>
        </p:txBody>
      </p:sp>
      <p:pic>
        <p:nvPicPr>
          <p:cNvPr id="16" name="Logo Weingarten Didaktik.001.png" descr="Logo Weingarten Didaktik.00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4573" y="10812834"/>
            <a:ext cx="2684730" cy="1703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Bild" descr="Bil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906" y="-48946"/>
            <a:ext cx="24423812" cy="27985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Rechteck"/>
          <p:cNvSpPr/>
          <p:nvPr/>
        </p:nvSpPr>
        <p:spPr>
          <a:xfrm>
            <a:off x="-42799" y="11140456"/>
            <a:ext cx="4425734" cy="23108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9" name="csm_logo_91bd7b27bb.png" descr="csm_logo_91bd7b27bb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57" y="11298845"/>
            <a:ext cx="2681701" cy="172763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hteck"/>
          <p:cNvSpPr txBox="1">
            <a:spLocks noGrp="1"/>
          </p:cNvSpPr>
          <p:nvPr>
            <p:ph type="body" sz="half" idx="21"/>
          </p:nvPr>
        </p:nvSpPr>
        <p:spPr>
          <a:xfrm>
            <a:off x="652501" y="967581"/>
            <a:ext cx="23134417" cy="3738826"/>
          </a:xfrm>
          <a:prstGeom prst="rect">
            <a:avLst/>
          </a:prstGeom>
        </p:spPr>
        <p:txBody>
          <a:bodyPr lIns="71437" tIns="71437" rIns="71437" bIns="71437"/>
          <a:lstStyle/>
          <a:p>
            <a:pPr algn="l" defTabSz="821531"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Bild" descr="Bild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646" y="-21495"/>
            <a:ext cx="24427369" cy="123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Bild" descr="Bild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44" y="1202779"/>
            <a:ext cx="24423812" cy="137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Bild" descr="Bil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34" y="162014"/>
            <a:ext cx="2131024" cy="864332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Kreis"/>
          <p:cNvSpPr/>
          <p:nvPr/>
        </p:nvSpPr>
        <p:spPr>
          <a:xfrm>
            <a:off x="22958776" y="12288793"/>
            <a:ext cx="1270001" cy="1270001"/>
          </a:xfrm>
          <a:prstGeom prst="ellipse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4" name="Bild" descr="Bil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8652" y="124139"/>
            <a:ext cx="1170248" cy="105954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"/>
          <p:cNvSpPr txBox="1">
            <a:spLocks noGrp="1"/>
          </p:cNvSpPr>
          <p:nvPr>
            <p:ph type="body" sz="quarter" idx="21"/>
          </p:nvPr>
        </p:nvSpPr>
        <p:spPr>
          <a:xfrm>
            <a:off x="3134268" y="210365"/>
            <a:ext cx="19076874" cy="887096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/>
          <a:p>
            <a:pPr algn="l" defTabSz="821531">
              <a:defRPr sz="5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233541" y="12554667"/>
            <a:ext cx="720472" cy="738252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44" name="Textebene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utor und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 sz="3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Autor und Datum</a:t>
            </a:r>
          </a:p>
        </p:txBody>
      </p:sp>
      <p:sp>
        <p:nvSpPr>
          <p:cNvPr id="153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/>
          <a:lstStyle>
            <a:lvl1pPr algn="l" defTabSz="2438338">
              <a:lnSpc>
                <a:spcPct val="80000"/>
              </a:lnSpc>
              <a:defRPr sz="11600" b="1" spc="-232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Titel der Präsentation</a:t>
            </a:r>
          </a:p>
        </p:txBody>
      </p:sp>
      <p:sp>
        <p:nvSpPr>
          <p:cNvPr id="154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algn="l"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algn="l"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algn="l"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algn="l"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algn="l"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Bild" descr="Bild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646" y="-21495"/>
            <a:ext cx="24427369" cy="123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Bild" descr="Bild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44" y="1202779"/>
            <a:ext cx="24423812" cy="137676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Kreis"/>
          <p:cNvSpPr/>
          <p:nvPr/>
        </p:nvSpPr>
        <p:spPr>
          <a:xfrm>
            <a:off x="22958776" y="12288793"/>
            <a:ext cx="1270001" cy="1270001"/>
          </a:xfrm>
          <a:prstGeom prst="ellipse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" name="Text"/>
          <p:cNvSpPr txBox="1">
            <a:spLocks noGrp="1"/>
          </p:cNvSpPr>
          <p:nvPr>
            <p:ph type="body" sz="quarter" idx="21"/>
          </p:nvPr>
        </p:nvSpPr>
        <p:spPr>
          <a:xfrm>
            <a:off x="2749130" y="3170843"/>
            <a:ext cx="17774092" cy="97351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sz="5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3" name="Text"/>
          <p:cNvSpPr txBox="1">
            <a:spLocks noGrp="1"/>
          </p:cNvSpPr>
          <p:nvPr>
            <p:ph type="body" sz="quarter" idx="22"/>
          </p:nvPr>
        </p:nvSpPr>
        <p:spPr>
          <a:xfrm>
            <a:off x="2749130" y="7844443"/>
            <a:ext cx="17774092" cy="97351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sz="5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4" name="Text"/>
          <p:cNvSpPr txBox="1">
            <a:spLocks noGrp="1"/>
          </p:cNvSpPr>
          <p:nvPr>
            <p:ph type="body" sz="quarter" idx="23"/>
          </p:nvPr>
        </p:nvSpPr>
        <p:spPr>
          <a:xfrm>
            <a:off x="3587330" y="113299"/>
            <a:ext cx="19102730" cy="961518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198235" y="12517456"/>
            <a:ext cx="791084" cy="81267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4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46" name="Logo Weingarten Didaktik.001.png" descr="Logo Weingarten Didaktik.0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1177" y="50696"/>
            <a:ext cx="1713172" cy="1086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csm_logo_91bd7b27bb.png" descr="csm_logo_91bd7b27bb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4" y="42219"/>
            <a:ext cx="1713172" cy="1103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Übergang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Bild" descr="Bild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646" y="-21495"/>
            <a:ext cx="24427369" cy="123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Bild" descr="Bild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44" y="1202779"/>
            <a:ext cx="24423812" cy="137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Unbenannt1.png" descr="Unbenannt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34187"/>
            <a:ext cx="24384001" cy="12350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Logo Weingarten Didaktik.001.png" descr="Logo Weingarten Didaktik.00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1177" y="50696"/>
            <a:ext cx="1713172" cy="1086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csm_logo_91bd7b27bb.png" descr="csm_logo_91bd7b27bb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4" y="42219"/>
            <a:ext cx="1713172" cy="1103679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Übergang 1 Kop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Bild" descr="Bild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646" y="-21495"/>
            <a:ext cx="24427369" cy="123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Bild" descr="Bild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44" y="1202779"/>
            <a:ext cx="24423812" cy="137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Logo Weingarten Didaktik.001.png" descr="Logo Weingarten Didaktik.0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1177" y="50696"/>
            <a:ext cx="1713172" cy="1086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csm_logo_91bd7b27bb.png" descr="csm_logo_91bd7b27bb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4" y="42219"/>
            <a:ext cx="1713172" cy="1103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Uni-Presse_94880.jpg" descr="Uni-Presse_9488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7373" y="1322184"/>
            <a:ext cx="24518888" cy="12442445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Übergang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Bild" descr="Bil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828" y="3418826"/>
            <a:ext cx="24499657" cy="10314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Bild" descr="Bild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646" y="-21495"/>
            <a:ext cx="24427369" cy="123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Bild" descr="Bild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44" y="1202779"/>
            <a:ext cx="24423812" cy="137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Logo Weingarten Didaktik.001.png" descr="Logo Weingarten Didaktik.00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1177" y="50696"/>
            <a:ext cx="1713172" cy="1086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csm_logo_91bd7b27bb.png" descr="csm_logo_91bd7b27bb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4" y="42219"/>
            <a:ext cx="1713172" cy="1103679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Übergang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Bild" descr="Bild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646" y="-21495"/>
            <a:ext cx="24427369" cy="123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Bild" descr="Bild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44" y="1202779"/>
            <a:ext cx="24423812" cy="137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Unbenannt2.png" descr="Unbenann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34191" y="1334187"/>
            <a:ext cx="28218191" cy="14236079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Text"/>
          <p:cNvSpPr txBox="1">
            <a:spLocks noGrp="1"/>
          </p:cNvSpPr>
          <p:nvPr>
            <p:ph type="body" sz="quarter" idx="21"/>
          </p:nvPr>
        </p:nvSpPr>
        <p:spPr>
          <a:xfrm>
            <a:off x="12982384" y="2254698"/>
            <a:ext cx="1924432" cy="133260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9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083935" y="12374562"/>
            <a:ext cx="791084" cy="81267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4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95" name="Logo Weingarten Didaktik.001.png" descr="Logo Weingarten Didaktik.00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1177" y="50696"/>
            <a:ext cx="1713172" cy="1086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csm_logo_91bd7b27bb.png" descr="csm_logo_91bd7b27bb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4" y="42219"/>
            <a:ext cx="1713172" cy="1103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Bild"/>
          <p:cNvSpPr>
            <a:spLocks noGrp="1"/>
          </p:cNvSpPr>
          <p:nvPr>
            <p:ph type="pic" sz="quarter" idx="21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" name="Bild"/>
          <p:cNvSpPr>
            <a:spLocks noGrp="1"/>
          </p:cNvSpPr>
          <p:nvPr>
            <p:ph type="pic" sz="quarter" idx="22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Bild"/>
          <p:cNvSpPr>
            <a:spLocks noGrp="1"/>
          </p:cNvSpPr>
          <p:nvPr>
            <p:ph type="pic" idx="23"/>
          </p:nvPr>
        </p:nvSpPr>
        <p:spPr>
          <a:xfrm>
            <a:off x="-291704" y="1250156"/>
            <a:ext cx="16850320" cy="112335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–Christian Bauer"/>
          <p:cNvSpPr txBox="1">
            <a:spLocks noGrp="1"/>
          </p:cNvSpPr>
          <p:nvPr>
            <p:ph type="body" sz="quarter" idx="2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defTabSz="821531">
              <a:defRPr sz="3200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–Christian Bauer</a:t>
            </a:r>
          </a:p>
        </p:txBody>
      </p:sp>
      <p:sp>
        <p:nvSpPr>
          <p:cNvPr id="114" name="„Zitat hier eingeben.“"/>
          <p:cNvSpPr txBox="1">
            <a:spLocks noGrp="1"/>
          </p:cNvSpPr>
          <p:nvPr>
            <p:ph type="body" sz="quarter" idx="2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defTabSz="821531"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„Zitat hier eingeben.“ </a:t>
            </a:r>
          </a:p>
        </p:txBody>
      </p:sp>
      <p:sp>
        <p:nvSpPr>
          <p:cNvPr id="11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Bild"/>
          <p:cNvSpPr>
            <a:spLocks noGrp="1"/>
          </p:cNvSpPr>
          <p:nvPr>
            <p:ph type="pic" idx="21"/>
          </p:nvPr>
        </p:nvSpPr>
        <p:spPr>
          <a:xfrm>
            <a:off x="1712269" y="0"/>
            <a:ext cx="20959463" cy="139838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825500">
              <a:defRPr sz="24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emie.ph-weingarten.de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AG - Chemie und ihre Didaktik"/>
          <p:cNvSpPr txBox="1">
            <a:spLocks noGrp="1"/>
          </p:cNvSpPr>
          <p:nvPr>
            <p:ph type="body" idx="23"/>
          </p:nvPr>
        </p:nvSpPr>
        <p:spPr>
          <a:xfrm>
            <a:off x="4161452" y="104156"/>
            <a:ext cx="17690841" cy="9906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de-DE" b="1" dirty="0"/>
              <a:t>Fachberatung </a:t>
            </a:r>
            <a:r>
              <a:rPr b="1" dirty="0" err="1"/>
              <a:t>Chemie</a:t>
            </a:r>
            <a:r>
              <a:rPr lang="de-DE" b="1" dirty="0"/>
              <a:t>        </a:t>
            </a:r>
            <a:r>
              <a:rPr lang="de-DE" sz="4000" dirty="0"/>
              <a:t>10. April ´25</a:t>
            </a:r>
            <a:endParaRPr dirty="0"/>
          </a:p>
        </p:txBody>
      </p:sp>
      <p:sp>
        <p:nvSpPr>
          <p:cNvPr id="16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357112" y="12517456"/>
            <a:ext cx="473330" cy="8126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170" name="Dr. Eckart…"/>
          <p:cNvSpPr txBox="1"/>
          <p:nvPr/>
        </p:nvSpPr>
        <p:spPr>
          <a:xfrm>
            <a:off x="5896584" y="7860487"/>
            <a:ext cx="4204328" cy="354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5500" b="0"/>
            </a:pPr>
            <a:r>
              <a:rPr dirty="0"/>
              <a:t>Dr. </a:t>
            </a:r>
            <a:r>
              <a:rPr lang="de-DE" dirty="0"/>
              <a:t>Dipl.-Ing. </a:t>
            </a:r>
            <a:r>
              <a:rPr dirty="0"/>
              <a:t>E</a:t>
            </a:r>
            <a:r>
              <a:rPr lang="de-DE" dirty="0" err="1"/>
              <a:t>ckart</a:t>
            </a:r>
            <a:r>
              <a:rPr dirty="0"/>
              <a:t> </a:t>
            </a:r>
            <a:br>
              <a:rPr lang="de-DE" dirty="0"/>
            </a:br>
            <a:r>
              <a:rPr dirty="0" err="1"/>
              <a:t>Spägele</a:t>
            </a:r>
            <a:endParaRPr lang="de-DE" dirty="0"/>
          </a:p>
          <a:p>
            <a:pPr algn="l">
              <a:defRPr sz="5500" b="0"/>
            </a:pPr>
            <a:endParaRPr lang="de-DE" sz="1200" dirty="0"/>
          </a:p>
          <a:p>
            <a:pPr algn="l">
              <a:defRPr sz="5500" b="0"/>
            </a:pPr>
            <a:r>
              <a:rPr sz="4000" dirty="0" err="1"/>
              <a:t>Akad</a:t>
            </a:r>
            <a:r>
              <a:rPr sz="4000" dirty="0"/>
              <a:t>. </a:t>
            </a:r>
            <a:r>
              <a:rPr sz="4000" dirty="0" err="1"/>
              <a:t>Oberrat</a:t>
            </a:r>
            <a:endParaRPr lang="de-DE" sz="4000" dirty="0"/>
          </a:p>
        </p:txBody>
      </p:sp>
      <p:sp>
        <p:nvSpPr>
          <p:cNvPr id="173" name="Charlotte Jahnke…"/>
          <p:cNvSpPr txBox="1"/>
          <p:nvPr/>
        </p:nvSpPr>
        <p:spPr>
          <a:xfrm>
            <a:off x="19551460" y="8005275"/>
            <a:ext cx="4272587" cy="3960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5500" b="0"/>
            </a:pPr>
            <a:r>
              <a:rPr dirty="0" err="1"/>
              <a:t>Ch</a:t>
            </a:r>
            <a:r>
              <a:rPr lang="de-DE" dirty="0" err="1"/>
              <a:t>ristine</a:t>
            </a:r>
            <a:r>
              <a:rPr lang="de-DE" dirty="0"/>
              <a:t> </a:t>
            </a:r>
            <a:r>
              <a:rPr dirty="0"/>
              <a:t> </a:t>
            </a:r>
            <a:br>
              <a:rPr lang="de-DE" dirty="0"/>
            </a:br>
            <a:r>
              <a:rPr lang="de-DE" dirty="0" err="1"/>
              <a:t>Sieß</a:t>
            </a:r>
            <a:endParaRPr dirty="0"/>
          </a:p>
          <a:p>
            <a:pPr>
              <a:defRPr sz="5500" b="0"/>
            </a:pPr>
            <a:endParaRPr lang="de-DE" sz="3600" dirty="0"/>
          </a:p>
          <a:p>
            <a:pPr>
              <a:defRPr sz="5500" b="0"/>
            </a:pPr>
            <a:endParaRPr lang="de-DE" sz="1800" dirty="0"/>
          </a:p>
          <a:p>
            <a:pPr>
              <a:defRPr sz="5500" b="0"/>
            </a:pPr>
            <a:r>
              <a:rPr lang="de-DE" sz="4000" dirty="0"/>
              <a:t>Chem.-techn. Assistentin</a:t>
            </a:r>
          </a:p>
        </p:txBody>
      </p:sp>
      <p:sp>
        <p:nvSpPr>
          <p:cNvPr id="177" name="Elke…"/>
          <p:cNvSpPr txBox="1"/>
          <p:nvPr/>
        </p:nvSpPr>
        <p:spPr>
          <a:xfrm>
            <a:off x="15008085" y="8034784"/>
            <a:ext cx="3660187" cy="3914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5500" b="0"/>
            </a:pPr>
            <a:r>
              <a:rPr dirty="0"/>
              <a:t>Elke </a:t>
            </a:r>
          </a:p>
          <a:p>
            <a:pPr>
              <a:defRPr sz="5500" b="0"/>
            </a:pPr>
            <a:r>
              <a:rPr dirty="0" err="1"/>
              <a:t>Bursch</a:t>
            </a:r>
            <a:endParaRPr lang="de-DE" dirty="0"/>
          </a:p>
          <a:p>
            <a:pPr>
              <a:defRPr sz="5500" b="0"/>
            </a:pPr>
            <a:endParaRPr lang="de-DE" dirty="0"/>
          </a:p>
          <a:p>
            <a:pPr>
              <a:defRPr sz="5500" b="0"/>
            </a:pPr>
            <a:r>
              <a:rPr lang="de-DE" sz="4000" dirty="0"/>
              <a:t>Chem.-techn. Assistentin</a:t>
            </a:r>
            <a:endParaRPr sz="4000" dirty="0"/>
          </a:p>
        </p:txBody>
      </p:sp>
      <p:sp>
        <p:nvSpPr>
          <p:cNvPr id="17" name="Dr. Eckart…">
            <a:extLst>
              <a:ext uri="{FF2B5EF4-FFF2-40B4-BE49-F238E27FC236}">
                <a16:creationId xmlns:a16="http://schemas.microsoft.com/office/drawing/2014/main" id="{44E85635-2827-4359-A4AA-1392F53DFD36}"/>
              </a:ext>
            </a:extLst>
          </p:cNvPr>
          <p:cNvSpPr txBox="1"/>
          <p:nvPr/>
        </p:nvSpPr>
        <p:spPr>
          <a:xfrm>
            <a:off x="1152177" y="8263907"/>
            <a:ext cx="4642333" cy="3298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defRPr sz="5500" b="0"/>
            </a:pPr>
            <a:r>
              <a:rPr lang="de-DE" dirty="0"/>
              <a:t>Prof. N.N</a:t>
            </a:r>
            <a:r>
              <a:rPr dirty="0"/>
              <a:t>.</a:t>
            </a:r>
            <a:endParaRPr lang="de-DE" dirty="0"/>
          </a:p>
          <a:p>
            <a:pPr algn="l">
              <a:defRPr sz="5500" b="0"/>
            </a:pPr>
            <a:endParaRPr lang="de-DE" dirty="0"/>
          </a:p>
          <a:p>
            <a:pPr algn="l">
              <a:defRPr sz="5500" b="0"/>
            </a:pPr>
            <a:r>
              <a:rPr lang="de-DE" sz="4000" dirty="0"/>
              <a:t>Professor/in</a:t>
            </a:r>
            <a:r>
              <a:rPr lang="de-DE" dirty="0"/>
              <a:t> </a:t>
            </a:r>
          </a:p>
          <a:p>
            <a:pPr algn="l">
              <a:defRPr sz="5500" b="0"/>
            </a:pPr>
            <a:r>
              <a:rPr lang="de-DE" sz="4000" b="0" dirty="0"/>
              <a:t>Fachsprecher/in</a:t>
            </a:r>
            <a:endParaRPr sz="4000" b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943" y="2492680"/>
            <a:ext cx="3852000" cy="49853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A3B7BA9-5DA5-4042-9741-7F6133214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106" y="2447006"/>
            <a:ext cx="3357765" cy="5031033"/>
          </a:xfrm>
          <a:prstGeom prst="rect">
            <a:avLst/>
          </a:prstGeom>
        </p:spPr>
      </p:pic>
      <p:sp>
        <p:nvSpPr>
          <p:cNvPr id="15" name="Elke…">
            <a:extLst>
              <a:ext uri="{FF2B5EF4-FFF2-40B4-BE49-F238E27FC236}">
                <a16:creationId xmlns:a16="http://schemas.microsoft.com/office/drawing/2014/main" id="{6609CD40-72DE-4BD2-BAEE-B58C155E34B3}"/>
              </a:ext>
            </a:extLst>
          </p:cNvPr>
          <p:cNvSpPr txBox="1"/>
          <p:nvPr/>
        </p:nvSpPr>
        <p:spPr>
          <a:xfrm>
            <a:off x="10257183" y="7868498"/>
            <a:ext cx="4190272" cy="4114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 sz="5500" b="0"/>
            </a:pPr>
            <a:r>
              <a:rPr lang="de-DE" dirty="0"/>
              <a:t>Dr. Corina Wagner</a:t>
            </a:r>
          </a:p>
          <a:p>
            <a:pPr>
              <a:defRPr sz="5500" b="0"/>
            </a:pPr>
            <a:endParaRPr lang="de-DE" sz="5400" dirty="0"/>
          </a:p>
          <a:p>
            <a:pPr>
              <a:defRPr sz="5500" b="0"/>
            </a:pPr>
            <a:endParaRPr lang="de-DE" sz="800" dirty="0"/>
          </a:p>
          <a:p>
            <a:pPr>
              <a:defRPr sz="4500" b="0"/>
            </a:pPr>
            <a:r>
              <a:rPr lang="de-DE" sz="4000" dirty="0"/>
              <a:t>Abgeordnete Lehrerin</a:t>
            </a:r>
            <a:endParaRPr sz="4000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F571E5AE-5F52-4F89-90EE-4F97F244F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252" y="2492680"/>
            <a:ext cx="3739500" cy="49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Menschliches Gesicht, Person, Lächeln, Kleidung enthält.&#10;&#10;KI-generierte Inhalte können fehlerhaft sein.">
            <a:extLst>
              <a:ext uri="{FF2B5EF4-FFF2-40B4-BE49-F238E27FC236}">
                <a16:creationId xmlns:a16="http://schemas.microsoft.com/office/drawing/2014/main" id="{CA26E59D-E6F3-C106-AD94-513A01433B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85" y="2492680"/>
            <a:ext cx="3357765" cy="50366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tudentische Fachschaft Chemie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Stu</a:t>
            </a:r>
            <a:r>
              <a:t>dentische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Fa</a:t>
            </a:r>
            <a:r>
              <a:t>chschaft Chemie</a:t>
            </a:r>
          </a:p>
        </p:txBody>
      </p:sp>
      <p:sp>
        <p:nvSpPr>
          <p:cNvPr id="26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270" name="5AAC9F0F-6D1C-4C7F-8D6E-2F3784385F2C.jpeg" descr="5AAC9F0F-6D1C-4C7F-8D6E-2F3784385F2C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105" y="1829936"/>
            <a:ext cx="11319790" cy="11319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tudentische Fachschaft Chemie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Stu</a:t>
            </a:r>
            <a:r>
              <a:t>dentische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Fa</a:t>
            </a:r>
            <a:r>
              <a:t>chschaft Chemie</a:t>
            </a:r>
          </a:p>
        </p:txBody>
      </p:sp>
      <p:sp>
        <p:nvSpPr>
          <p:cNvPr id="27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274" name="Wer sind wir?"/>
          <p:cNvSpPr txBox="1"/>
          <p:nvPr/>
        </p:nvSpPr>
        <p:spPr>
          <a:xfrm>
            <a:off x="10583316" y="1509310"/>
            <a:ext cx="4029152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/>
            </a:lvl1pPr>
          </a:lstStyle>
          <a:p>
            <a:r>
              <a:t>Wer sind wir?</a:t>
            </a:r>
          </a:p>
        </p:txBody>
      </p:sp>
      <p:sp>
        <p:nvSpPr>
          <p:cNvPr id="275" name="- Bindeglied, zwischen Studenten und Dozenten"/>
          <p:cNvSpPr txBox="1"/>
          <p:nvPr/>
        </p:nvSpPr>
        <p:spPr>
          <a:xfrm>
            <a:off x="1092435" y="3555949"/>
            <a:ext cx="14938385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 b="0"/>
            </a:lvl1pPr>
          </a:lstStyle>
          <a:p>
            <a:r>
              <a:rPr dirty="0"/>
              <a:t>- </a:t>
            </a:r>
            <a:r>
              <a:rPr dirty="0" err="1"/>
              <a:t>Bindeglied</a:t>
            </a:r>
            <a:r>
              <a:rPr dirty="0"/>
              <a:t>, </a:t>
            </a:r>
            <a:r>
              <a:rPr dirty="0" err="1"/>
              <a:t>zwischen</a:t>
            </a:r>
            <a:r>
              <a:rPr dirty="0"/>
              <a:t> Stud</a:t>
            </a:r>
            <a:r>
              <a:rPr lang="de-DE" dirty="0" err="1"/>
              <a:t>ierenden</a:t>
            </a:r>
            <a:r>
              <a:rPr dirty="0"/>
              <a:t> und </a:t>
            </a:r>
            <a:r>
              <a:rPr dirty="0" err="1"/>
              <a:t>Doz</a:t>
            </a:r>
            <a:r>
              <a:rPr lang="de-DE" dirty="0" err="1"/>
              <a:t>ierenden</a:t>
            </a:r>
            <a:endParaRPr dirty="0"/>
          </a:p>
        </p:txBody>
      </p:sp>
      <p:sp>
        <p:nvSpPr>
          <p:cNvPr id="276" name="- Wir vertreten die Interessen der Studierenden gegenüber der Fakultät/Hochschule"/>
          <p:cNvSpPr txBox="1"/>
          <p:nvPr/>
        </p:nvSpPr>
        <p:spPr>
          <a:xfrm>
            <a:off x="1092149" y="4993875"/>
            <a:ext cx="2277557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 b="0"/>
            </a:lvl1pPr>
          </a:lstStyle>
          <a:p>
            <a:r>
              <a:t>- Wir vertreten die Interessen der Studierenden gegenüber der Fakultät/Hochschule</a:t>
            </a:r>
          </a:p>
        </p:txBody>
      </p:sp>
      <p:sp>
        <p:nvSpPr>
          <p:cNvPr id="277" name="Was bieten wir?"/>
          <p:cNvSpPr txBox="1"/>
          <p:nvPr/>
        </p:nvSpPr>
        <p:spPr>
          <a:xfrm>
            <a:off x="10471251" y="6727092"/>
            <a:ext cx="4718610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/>
            </a:lvl1pPr>
          </a:lstStyle>
          <a:p>
            <a:r>
              <a:t>Was bieten wir?</a:t>
            </a:r>
          </a:p>
        </p:txBody>
      </p:sp>
      <p:sp>
        <p:nvSpPr>
          <p:cNvPr id="278" name="- Hilfe bei der Klausurvorbereitung, Problemen rund ums Studium"/>
          <p:cNvSpPr txBox="1"/>
          <p:nvPr/>
        </p:nvSpPr>
        <p:spPr>
          <a:xfrm>
            <a:off x="1089266" y="8472396"/>
            <a:ext cx="1792254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 b="0"/>
            </a:lvl1pPr>
          </a:lstStyle>
          <a:p>
            <a:r>
              <a:t>- Hilfe bei der Klausurvorbereitung, Problemen rund ums Studium</a:t>
            </a:r>
          </a:p>
        </p:txBody>
      </p:sp>
      <p:sp>
        <p:nvSpPr>
          <p:cNvPr id="279" name="- Feste (z.B. Sommerfest, Weihnachtsfeier)"/>
          <p:cNvSpPr txBox="1"/>
          <p:nvPr/>
        </p:nvSpPr>
        <p:spPr>
          <a:xfrm>
            <a:off x="1086978" y="9930842"/>
            <a:ext cx="1171925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 b="0"/>
            </a:lvl1pPr>
          </a:lstStyle>
          <a:p>
            <a:r>
              <a:t>- Feste (z.B. Sommerfest, Weihnachtsfeier)</a:t>
            </a:r>
          </a:p>
        </p:txBody>
      </p:sp>
      <p:sp>
        <p:nvSpPr>
          <p:cNvPr id="280" name="- Erleichterung beim Studiumseinstieg"/>
          <p:cNvSpPr txBox="1"/>
          <p:nvPr/>
        </p:nvSpPr>
        <p:spPr>
          <a:xfrm>
            <a:off x="1088437" y="11389289"/>
            <a:ext cx="1049152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 b="0"/>
            </a:lvl1pPr>
          </a:lstStyle>
          <a:p>
            <a:r>
              <a:t>- Erleichterung beim Studiumseinstieg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tudentische Fachschaft Chemie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Stu</a:t>
            </a:r>
            <a:r>
              <a:t>dentische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Fa</a:t>
            </a:r>
            <a:r>
              <a:t>chschaft Chemie</a:t>
            </a:r>
          </a:p>
        </p:txBody>
      </p:sp>
      <p:sp>
        <p:nvSpPr>
          <p:cNvPr id="28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284" name="Wo findet ihr uns?"/>
          <p:cNvSpPr txBox="1"/>
          <p:nvPr/>
        </p:nvSpPr>
        <p:spPr>
          <a:xfrm>
            <a:off x="493097" y="2514688"/>
            <a:ext cx="5351984" cy="2056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/>
            </a:lvl1pPr>
          </a:lstStyle>
          <a:p>
            <a:r>
              <a:t>Wo findet ihr uns?</a:t>
            </a:r>
          </a:p>
        </p:txBody>
      </p:sp>
      <p:sp>
        <p:nvSpPr>
          <p:cNvPr id="285" name="Instagram: chemiestufa_phweingarten"/>
          <p:cNvSpPr txBox="1"/>
          <p:nvPr/>
        </p:nvSpPr>
        <p:spPr>
          <a:xfrm>
            <a:off x="465172" y="4068275"/>
            <a:ext cx="1072560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2438338">
              <a:lnSpc>
                <a:spcPct val="90000"/>
              </a:lnSpc>
              <a:spcBef>
                <a:spcPts val="4500"/>
              </a:spcBef>
              <a:defRPr sz="4800" b="0"/>
            </a:pPr>
            <a:r>
              <a:rPr b="1"/>
              <a:t>Instagram: </a:t>
            </a:r>
            <a:r>
              <a:t>chemiestufa_phweingarten</a:t>
            </a:r>
          </a:p>
        </p:txBody>
      </p:sp>
      <p:sp>
        <p:nvSpPr>
          <p:cNvPr id="286" name="Facebook: StuFa Chemie PH-Weingarten"/>
          <p:cNvSpPr txBox="1"/>
          <p:nvPr/>
        </p:nvSpPr>
        <p:spPr>
          <a:xfrm>
            <a:off x="440124" y="6026768"/>
            <a:ext cx="11505287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2438338">
              <a:lnSpc>
                <a:spcPct val="90000"/>
              </a:lnSpc>
              <a:spcBef>
                <a:spcPts val="4500"/>
              </a:spcBef>
              <a:defRPr sz="4800" b="0"/>
            </a:pPr>
            <a:r>
              <a:rPr b="1"/>
              <a:t>Facebook:</a:t>
            </a:r>
            <a:r>
              <a:t> StuFa Chemie PH-Weingarten</a:t>
            </a:r>
          </a:p>
        </p:txBody>
      </p:sp>
      <p:sp>
        <p:nvSpPr>
          <p:cNvPr id="287" name="E-Mail: chemie-stufaphwg@web.de"/>
          <p:cNvSpPr txBox="1"/>
          <p:nvPr/>
        </p:nvSpPr>
        <p:spPr>
          <a:xfrm>
            <a:off x="440831" y="7985262"/>
            <a:ext cx="98800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2438338">
              <a:lnSpc>
                <a:spcPct val="90000"/>
              </a:lnSpc>
              <a:spcBef>
                <a:spcPts val="4500"/>
              </a:spcBef>
              <a:defRPr sz="4800" b="0"/>
            </a:pPr>
            <a:r>
              <a:rPr b="1"/>
              <a:t>E-Mail: </a:t>
            </a:r>
            <a:r>
              <a:t>chemie-stufaphwg@web.de</a:t>
            </a:r>
          </a:p>
        </p:txBody>
      </p:sp>
      <p:sp>
        <p:nvSpPr>
          <p:cNvPr id="288" name="Sprecht uns auf dem Gang an!"/>
          <p:cNvSpPr txBox="1"/>
          <p:nvPr/>
        </p:nvSpPr>
        <p:spPr>
          <a:xfrm>
            <a:off x="440498" y="10038905"/>
            <a:ext cx="8437170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 b="0"/>
            </a:lvl1pPr>
          </a:lstStyle>
          <a:p>
            <a:r>
              <a:t>Sprecht uns auf dem Gang an!</a:t>
            </a:r>
          </a:p>
        </p:txBody>
      </p:sp>
      <p:pic>
        <p:nvPicPr>
          <p:cNvPr id="28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901" y="3104727"/>
            <a:ext cx="11834974" cy="8876229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NZ 2.40"/>
          <p:cNvSpPr txBox="1"/>
          <p:nvPr/>
        </p:nvSpPr>
        <p:spPr>
          <a:xfrm>
            <a:off x="16398417" y="12438163"/>
            <a:ext cx="228264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 b="0"/>
            </a:lvl1pPr>
          </a:lstStyle>
          <a:p>
            <a:r>
              <a:t>NZ 2.40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tudentische Fachschaft Chemie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Stu</a:t>
            </a:r>
            <a:r>
              <a:t>dentische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Fa</a:t>
            </a:r>
            <a:r>
              <a:t>chschaft Chemie</a:t>
            </a:r>
          </a:p>
        </p:txBody>
      </p:sp>
      <p:sp>
        <p:nvSpPr>
          <p:cNvPr id="29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294" name="Bild" descr="Bil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409" y="3500689"/>
            <a:ext cx="8840259" cy="8927228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Wir wünschen euch einen guten Start ins Studium!"/>
          <p:cNvSpPr txBox="1"/>
          <p:nvPr/>
        </p:nvSpPr>
        <p:spPr>
          <a:xfrm>
            <a:off x="6267028" y="2293344"/>
            <a:ext cx="13926635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 b="0"/>
            </a:lvl1pPr>
          </a:lstStyle>
          <a:p>
            <a:r>
              <a:t>Wir wünschen euch einen guten Start ins Studium!</a:t>
            </a:r>
          </a:p>
        </p:txBody>
      </p:sp>
      <p:sp>
        <p:nvSpPr>
          <p:cNvPr id="296" name="Wenn ihr Lust habt bei uns mitzumachen, meldet euch!"/>
          <p:cNvSpPr txBox="1"/>
          <p:nvPr/>
        </p:nvSpPr>
        <p:spPr>
          <a:xfrm>
            <a:off x="10490120" y="8524823"/>
            <a:ext cx="12384609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 b="0"/>
            </a:lvl1pPr>
          </a:lstStyle>
          <a:p>
            <a:r>
              <a:t>Wenn ihr Lust habt bei uns mitzumachen, meldet euch!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821531">
              <a:defRPr sz="5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99" name="Tex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821531">
              <a:defRPr sz="5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300" name="Homepage der Chemie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Homepage der Chemie</a:t>
            </a:r>
          </a:p>
        </p:txBody>
      </p:sp>
      <p:sp>
        <p:nvSpPr>
          <p:cNvPr id="30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302" name="Bildschirmfoto 2020-04-22 um 08.22.13.png" descr="Bildschirmfoto 2020-04-22 um 08.22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00" y="1468457"/>
            <a:ext cx="24214079" cy="24557054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https://chemie.ph-weingarten.de"/>
          <p:cNvSpPr txBox="1"/>
          <p:nvPr/>
        </p:nvSpPr>
        <p:spPr>
          <a:xfrm>
            <a:off x="5991509" y="1994600"/>
            <a:ext cx="10873258" cy="182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4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https://chemie.ph-weingarten.de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Aufbau des Studiums Chemie Sek 1 Bachelor"/>
          <p:cNvSpPr txBox="1">
            <a:spLocks noGrp="1"/>
          </p:cNvSpPr>
          <p:nvPr>
            <p:ph type="body" idx="23"/>
          </p:nvPr>
        </p:nvSpPr>
        <p:spPr>
          <a:xfrm>
            <a:off x="6547481" y="116974"/>
            <a:ext cx="11607281" cy="9906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de-DE" dirty="0" err="1"/>
              <a:t>Studiena</a:t>
            </a:r>
            <a:r>
              <a:rPr dirty="0" err="1"/>
              <a:t>ufbau</a:t>
            </a:r>
            <a:r>
              <a:rPr dirty="0"/>
              <a:t> </a:t>
            </a:r>
            <a:r>
              <a:rPr lang="de-DE" b="1" dirty="0"/>
              <a:t>Lehramt</a:t>
            </a:r>
            <a:r>
              <a:rPr lang="de-DE" dirty="0"/>
              <a:t> </a:t>
            </a:r>
            <a:r>
              <a:rPr b="1" dirty="0" err="1"/>
              <a:t>Sek</a:t>
            </a:r>
            <a:r>
              <a:rPr b="1" dirty="0"/>
              <a:t> 1 B</a:t>
            </a:r>
            <a:r>
              <a:rPr lang="de-DE" b="1" dirty="0"/>
              <a:t>A</a:t>
            </a:r>
            <a:endParaRPr b="1" dirty="0"/>
          </a:p>
        </p:txBody>
      </p:sp>
      <p:sp>
        <p:nvSpPr>
          <p:cNvPr id="19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357112" y="12517456"/>
            <a:ext cx="473330" cy="8126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graphicFrame>
        <p:nvGraphicFramePr>
          <p:cNvPr id="196" name="Tabelle"/>
          <p:cNvGraphicFramePr/>
          <p:nvPr>
            <p:extLst>
              <p:ext uri="{D42A27DB-BD31-4B8C-83A1-F6EECF244321}">
                <p14:modId xmlns:p14="http://schemas.microsoft.com/office/powerpoint/2010/main" val="2740123333"/>
              </p:ext>
            </p:extLst>
          </p:nvPr>
        </p:nvGraphicFramePr>
        <p:xfrm>
          <a:off x="1679721" y="1339678"/>
          <a:ext cx="21024556" cy="11211406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802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3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8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9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9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02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6470"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Titel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Semester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SS/WS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Dozent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65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Basiskonzepte der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611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Sek Ch 1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Vorlesung 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Allgemeine Chemie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SS+WS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1500" dirty="0">
                          <a:sym typeface="Helvetica Neue"/>
                        </a:rPr>
                        <a:t>Wagner</a:t>
                      </a:r>
                      <a:endParaRPr sz="15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Allgemeinen Chemie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SS+WS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1500" dirty="0">
                          <a:sym typeface="Helvetica Neue"/>
                        </a:rPr>
                        <a:t>Wagner</a:t>
                      </a:r>
                      <a:endParaRPr sz="15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Tutorium zur Grundlagen der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SS+WS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1500" dirty="0">
                          <a:sym typeface="Helvetica Neue"/>
                        </a:rPr>
                        <a:t>Klenk</a:t>
                      </a:r>
                      <a:endParaRPr sz="15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Prüfung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KEINE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Anorganische Chemie und Didaktik 1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611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Sek Ch 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Vorlesung 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Anorganische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Spägele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Anorganischen Chemie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Spägele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Fachdidaktik I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Spägele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Prüfung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Klausur 90 Minuten (1 ECTS-Punkt)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SS+WS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Spägele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945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Physikalische Chemie und Technische Verfahren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Sek Ch 3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Physikalische Chemie und Grundlagen der Physik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3&amp;4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ym typeface="Helvetica Neue"/>
                        </a:rPr>
                        <a:t>PHYSIK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Anorganische Chemie II: Technische Verfahren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ym typeface="Helvetica Neue"/>
                        </a:rPr>
                        <a:t>3&amp;4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ym typeface="Helvetica Neue"/>
                        </a:rPr>
                        <a:t>Spägele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Anorganische Chemie II: Technische Verfahren (Labor)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ym typeface="Helvetica Neue"/>
                        </a:rPr>
                        <a:t>3&amp;4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ym typeface="Helvetica Neue"/>
                        </a:rPr>
                        <a:t>Spägele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Prüfung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KEINE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Organische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6611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Sek Ch 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Organische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3&amp;4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Spägele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Organischen Chemie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3&amp;4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Spägele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Prüfung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Klausur, 90 Minuten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Fachdidaktik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16611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Sek Ch 5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Fachdidaktik Chemie II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3&amp;4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1500" dirty="0">
                          <a:sym typeface="Helvetica Neue"/>
                        </a:rPr>
                        <a:t>Rubner</a:t>
                      </a:r>
                      <a:endParaRPr sz="15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Grundlagen des Experimentierens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3&amp;4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1500" dirty="0">
                          <a:sym typeface="Helvetica Neue"/>
                        </a:rPr>
                        <a:t>Rubner</a:t>
                      </a:r>
                      <a:endParaRPr sz="15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Fachdidaktik Chemie III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3&amp;4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1500" dirty="0">
                          <a:sym typeface="Helvetica Neue"/>
                        </a:rPr>
                        <a:t>Rubner</a:t>
                      </a:r>
                      <a:endParaRPr sz="15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532511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Prüfung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Präsentation 45 min. (Experimentalvortrag zu einem ausgewählten Thema inkl. fachdidaktischer Reflexion und Diskussion)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32911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Digitalisierung und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grpSp>
        <p:nvGrpSpPr>
          <p:cNvPr id="201" name="Gruppieren"/>
          <p:cNvGrpSpPr/>
          <p:nvPr/>
        </p:nvGrpSpPr>
        <p:grpSpPr>
          <a:xfrm>
            <a:off x="1643904" y="2004651"/>
            <a:ext cx="20990683" cy="4909538"/>
            <a:chOff x="0" y="-386870"/>
            <a:chExt cx="20990682" cy="3493479"/>
          </a:xfrm>
        </p:grpSpPr>
        <p:sp>
          <p:nvSpPr>
            <p:cNvPr id="197" name="Rechteck"/>
            <p:cNvSpPr/>
            <p:nvPr/>
          </p:nvSpPr>
          <p:spPr>
            <a:xfrm>
              <a:off x="0" y="-386870"/>
              <a:ext cx="20990682" cy="3063667"/>
            </a:xfrm>
            <a:prstGeom prst="rect">
              <a:avLst/>
            </a:prstGeom>
            <a:noFill/>
            <a:ln w="152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200" name="Gruppieren"/>
            <p:cNvGrpSpPr/>
            <p:nvPr/>
          </p:nvGrpSpPr>
          <p:grpSpPr>
            <a:xfrm>
              <a:off x="10654462" y="1819022"/>
              <a:ext cx="9825506" cy="1287587"/>
              <a:chOff x="0" y="-386870"/>
              <a:chExt cx="9825505" cy="1287586"/>
            </a:xfrm>
          </p:grpSpPr>
          <p:sp>
            <p:nvSpPr>
              <p:cNvPr id="198" name="Pfeil"/>
              <p:cNvSpPr/>
              <p:nvPr/>
            </p:nvSpPr>
            <p:spPr>
              <a:xfrm rot="10800000">
                <a:off x="0" y="-386870"/>
                <a:ext cx="4010305" cy="1270001"/>
              </a:xfrm>
              <a:prstGeom prst="rightArrow">
                <a:avLst>
                  <a:gd name="adj1" fmla="val 32000"/>
                  <a:gd name="adj2" fmla="val 6400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99" name="Voraussetzung für ALLES weitere"/>
              <p:cNvSpPr/>
              <p:nvPr/>
            </p:nvSpPr>
            <p:spPr>
              <a:xfrm>
                <a:off x="3948548" y="-369285"/>
                <a:ext cx="5876957" cy="12700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sz="3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lvl1pPr>
              </a:lstStyle>
              <a:p>
                <a:r>
                  <a:t>Voraussetzung für ALLES weitere</a:t>
                </a: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Aufbau des Studiums Chemie Sek 1 Bachelor"/>
          <p:cNvSpPr txBox="1">
            <a:spLocks noGrp="1"/>
          </p:cNvSpPr>
          <p:nvPr>
            <p:ph type="body" idx="23"/>
          </p:nvPr>
        </p:nvSpPr>
        <p:spPr>
          <a:xfrm>
            <a:off x="6547481" y="116974"/>
            <a:ext cx="11607281" cy="9906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de-DE" dirty="0" err="1"/>
              <a:t>Studiena</a:t>
            </a:r>
            <a:r>
              <a:rPr dirty="0" err="1"/>
              <a:t>ufbau</a:t>
            </a:r>
            <a:r>
              <a:rPr dirty="0"/>
              <a:t> </a:t>
            </a:r>
            <a:r>
              <a:rPr lang="de-DE" b="1" dirty="0"/>
              <a:t>Lehramt</a:t>
            </a:r>
            <a:r>
              <a:rPr lang="de-DE" dirty="0"/>
              <a:t> </a:t>
            </a:r>
            <a:r>
              <a:rPr b="1" dirty="0" err="1"/>
              <a:t>Sek</a:t>
            </a:r>
            <a:r>
              <a:rPr b="1" dirty="0"/>
              <a:t> 1 B</a:t>
            </a:r>
            <a:r>
              <a:rPr lang="de-DE" b="1" dirty="0"/>
              <a:t>A</a:t>
            </a:r>
            <a:endParaRPr b="1" dirty="0"/>
          </a:p>
        </p:txBody>
      </p:sp>
      <p:sp>
        <p:nvSpPr>
          <p:cNvPr id="19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357112" y="12517456"/>
            <a:ext cx="473330" cy="8126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aphicFrame>
        <p:nvGraphicFramePr>
          <p:cNvPr id="196" name="Tabelle"/>
          <p:cNvGraphicFramePr/>
          <p:nvPr>
            <p:extLst>
              <p:ext uri="{D42A27DB-BD31-4B8C-83A1-F6EECF244321}">
                <p14:modId xmlns:p14="http://schemas.microsoft.com/office/powerpoint/2010/main" val="1925025989"/>
              </p:ext>
            </p:extLst>
          </p:nvPr>
        </p:nvGraphicFramePr>
        <p:xfrm>
          <a:off x="580291" y="1744136"/>
          <a:ext cx="23250150" cy="8091836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098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8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2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87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1882"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Titel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Semester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SS/WS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Dozent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461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Digitalisierung und Chemie</a:t>
                      </a:r>
                    </a:p>
                  </a:txBody>
                  <a:tcPr marL="50800" marR="50800" marT="50800" marB="50800" horzOverflow="overflow">
                    <a:lnL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69930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Sek Ch 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Chemie mit digitalen Medien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5&amp;6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1500" dirty="0" err="1">
                          <a:sym typeface="Helvetica Neue"/>
                        </a:rPr>
                        <a:t>Ditter</a:t>
                      </a:r>
                      <a:r>
                        <a:rPr lang="de-DE" sz="1500" dirty="0">
                          <a:sym typeface="Helvetica Neue"/>
                        </a:rPr>
                        <a:t>/Weiser</a:t>
                      </a:r>
                      <a:endParaRPr sz="15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699304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Chemie mit digitalen Medien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5&amp;6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1500" dirty="0" err="1">
                          <a:sym typeface="Helvetica Neue"/>
                        </a:rPr>
                        <a:t>Ditter</a:t>
                      </a:r>
                      <a:r>
                        <a:rPr lang="de-DE" sz="1500" dirty="0">
                          <a:sym typeface="Helvetica Neue"/>
                        </a:rPr>
                        <a:t>/Weiser</a:t>
                      </a:r>
                      <a:endParaRPr sz="15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Instrumentelle analytische Chemie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5&amp;6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dirty="0" err="1">
                          <a:sym typeface="Helvetica Neue"/>
                        </a:rPr>
                        <a:t>Spägele</a:t>
                      </a:r>
                      <a:endParaRPr sz="15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699304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Instrumentelle analytische Chemie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0">
                          <a:sym typeface="Helvetica Neue"/>
                        </a:rPr>
                        <a:t>5&amp;6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0" dirty="0" err="1">
                          <a:sym typeface="Helvetica Neue"/>
                        </a:rPr>
                        <a:t>Spägele</a:t>
                      </a:r>
                      <a:endParaRPr sz="1500" b="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699304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Prüfung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Planung, Realisierung und Präsentation eines Mediums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443461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sym typeface="Helvetica Neue"/>
                        </a:rPr>
                        <a:t>Chemie, Umwelt und Nachhaltigkeit (CUN)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69930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Sek Ch 7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Nachhaltigkeit und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5&amp;6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1500" dirty="0">
                          <a:sym typeface="Helvetica Neue"/>
                        </a:rPr>
                        <a:t>Rubner</a:t>
                      </a:r>
                      <a:endParaRPr sz="15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699304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Nachhaltigkeit und Chemie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5&amp;6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1500" dirty="0">
                          <a:sym typeface="Helvetica Neue"/>
                        </a:rPr>
                        <a:t>Rubner</a:t>
                      </a:r>
                      <a:endParaRPr sz="15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699304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Umweltchemie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5&amp;6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dirty="0" err="1">
                          <a:sym typeface="Helvetica Neue"/>
                        </a:rPr>
                        <a:t>Spä</a:t>
                      </a:r>
                      <a:r>
                        <a:rPr lang="de-DE" sz="1500" dirty="0" err="1">
                          <a:sym typeface="Helvetica Neue"/>
                        </a:rPr>
                        <a:t>gele</a:t>
                      </a:r>
                      <a:endParaRPr sz="15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699304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Umweltchemie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5&amp;6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Spägele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699304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Prüfung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3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1500">
                          <a:sym typeface="Helvetica Neue"/>
                        </a:rPr>
                        <a:t>Mündliche Prüfung, 30 min.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6105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0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357112" y="12517456"/>
            <a:ext cx="473330" cy="8126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graphicFrame>
        <p:nvGraphicFramePr>
          <p:cNvPr id="210" name="Tabelle"/>
          <p:cNvGraphicFramePr/>
          <p:nvPr>
            <p:extLst>
              <p:ext uri="{D42A27DB-BD31-4B8C-83A1-F6EECF244321}">
                <p14:modId xmlns:p14="http://schemas.microsoft.com/office/powerpoint/2010/main" val="3508382122"/>
              </p:ext>
            </p:extLst>
          </p:nvPr>
        </p:nvGraphicFramePr>
        <p:xfrm>
          <a:off x="1146476" y="1397377"/>
          <a:ext cx="21450239" cy="12201894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964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1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3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8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49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649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649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649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704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7047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010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88679"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M1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M2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M3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M4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M5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M6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M7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Bachelor-arbeit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ECTS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SWS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980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Semester 1 (SoSe)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Allgemeine Chemie (VL)</a:t>
                      </a:r>
                    </a:p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Allgemeine Chemie (LB)</a:t>
                      </a:r>
                    </a:p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Tutorium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Anorganische Chemie (VL) </a:t>
                      </a:r>
                    </a:p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Anorganische Chemie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1007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Semester 2 (WiSe)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rPr dirty="0" err="1"/>
                        <a:t>Fachdidaktik</a:t>
                      </a:r>
                      <a:r>
                        <a:rPr dirty="0"/>
                        <a:t> </a:t>
                      </a:r>
                      <a:r>
                        <a:rPr lang="de-DE" dirty="0"/>
                        <a:t>I</a:t>
                      </a: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9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9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5555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Semester 3 (SoSe)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Physikalische Chemie und Grundlagen der Physik (S)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rPr dirty="0" err="1"/>
                        <a:t>Fachdidaktik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Chemie</a:t>
                      </a:r>
                      <a:r>
                        <a:rPr dirty="0"/>
                        <a:t> II (S)</a:t>
                      </a:r>
                    </a:p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rPr dirty="0" err="1"/>
                        <a:t>Grund</a:t>
                      </a:r>
                      <a:r>
                        <a:rPr lang="de-DE" dirty="0"/>
                        <a:t>l</a:t>
                      </a:r>
                      <a:r>
                        <a:rPr dirty="0" err="1"/>
                        <a:t>agen</a:t>
                      </a:r>
                      <a:r>
                        <a:rPr dirty="0"/>
                        <a:t> des </a:t>
                      </a:r>
                      <a:r>
                        <a:rPr dirty="0" err="1"/>
                        <a:t>Experimentierens</a:t>
                      </a:r>
                      <a:r>
                        <a:rPr dirty="0"/>
                        <a:t> (S)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9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7529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Semester 4 (WiSe)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Anorganische Chemie II: Technische Verfahren (S)</a:t>
                      </a:r>
                    </a:p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Anorganische Chemie II: Technische Verfahren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Organische Chemie (S)</a:t>
                      </a:r>
                    </a:p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Organische Chemie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rPr dirty="0" err="1"/>
                        <a:t>Fachdidaktik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Chemie</a:t>
                      </a:r>
                      <a:r>
                        <a:rPr dirty="0"/>
                        <a:t> III (S)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15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10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0924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Semester 5 (SoSe)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Umweltchemie (S)</a:t>
                      </a:r>
                    </a:p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Umweltchemie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500" dirty="0">
                          <a:sym typeface="Helvetica Neue"/>
                        </a:rPr>
                        <a:t>Semester</a:t>
                      </a:r>
                      <a:r>
                        <a:rPr lang="de-DE" sz="1500" dirty="0">
                          <a:sym typeface="Helvetica Neue"/>
                        </a:rPr>
                        <a:t> </a:t>
                      </a:r>
                      <a:r>
                        <a:rPr sz="1500" dirty="0">
                          <a:sym typeface="Helvetica Neue"/>
                        </a:rPr>
                        <a:t>5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4473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sym typeface="Helvetica Neue"/>
                        </a:rPr>
                        <a:t>Semester 6 (WiSe)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Chemie mit digitalen Medien (S)</a:t>
                      </a:r>
                    </a:p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Chemie mit digitalen Medien (Labor)</a:t>
                      </a:r>
                    </a:p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Instrumentelle ana. Chemie (S)</a:t>
                      </a:r>
                    </a:p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Instrumentelle ana. Chemie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Nachhaltigkeit und Chemie (S)</a:t>
                      </a:r>
                    </a:p>
                    <a:p>
                      <a:pPr marL="204354" indent="-204354" algn="l" defTabSz="457200">
                        <a:buSzPct val="50000"/>
                        <a:buBlip>
                          <a:blip r:embed="rId2"/>
                        </a:buBlip>
                        <a:defRPr sz="1500">
                          <a:sym typeface="Helvetica Neue"/>
                        </a:defRPr>
                      </a:pPr>
                      <a:r>
                        <a:t>Nachhaltigkeit und Chemie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18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500"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31657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 dirty="0" err="1">
                          <a:sym typeface="Helvetica Neue"/>
                        </a:rPr>
                        <a:t>Prüfungsleistungen</a:t>
                      </a:r>
                      <a:endParaRPr sz="1500" b="1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 b="1">
                          <a:sym typeface="Helvetica Neue"/>
                        </a:defRPr>
                      </a:pPr>
                      <a:r>
                        <a:rPr dirty="0" err="1"/>
                        <a:t>Klausur</a:t>
                      </a:r>
                      <a:endParaRPr dirty="0"/>
                    </a:p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r>
                        <a:rPr dirty="0"/>
                        <a:t>Semester 2 </a:t>
                      </a:r>
                      <a:r>
                        <a:rPr dirty="0" err="1"/>
                        <a:t>SoSe</a:t>
                      </a: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 b="1">
                          <a:sym typeface="Helvetica Neue"/>
                        </a:defRPr>
                      </a:pPr>
                      <a:r>
                        <a:rPr dirty="0" err="1"/>
                        <a:t>Klausur</a:t>
                      </a:r>
                      <a:endParaRPr dirty="0"/>
                    </a:p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r>
                        <a:rPr dirty="0"/>
                        <a:t>Semester 4 </a:t>
                      </a:r>
                      <a:r>
                        <a:rPr dirty="0" err="1"/>
                        <a:t>WiSe</a:t>
                      </a: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 b="1">
                          <a:sym typeface="Helvetica Neue"/>
                        </a:defRPr>
                      </a:pPr>
                      <a:r>
                        <a:rPr dirty="0" err="1"/>
                        <a:t>Präsentation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Experimentalvortrag</a:t>
                      </a:r>
                      <a:endParaRPr dirty="0"/>
                    </a:p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r>
                        <a:rPr dirty="0"/>
                        <a:t>Semester </a:t>
                      </a:r>
                      <a:r>
                        <a:rPr lang="de-DE" dirty="0"/>
                        <a:t>4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WiSe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oder</a:t>
                      </a:r>
                      <a:endParaRPr dirty="0"/>
                    </a:p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r>
                        <a:rPr dirty="0"/>
                        <a:t>Semester </a:t>
                      </a:r>
                      <a:r>
                        <a:rPr lang="de-DE" dirty="0"/>
                        <a:t>5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SoSe</a:t>
                      </a: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 b="1">
                          <a:sym typeface="Helvetica Neue"/>
                        </a:defRPr>
                      </a:pPr>
                      <a:r>
                        <a:rPr dirty="0" err="1"/>
                        <a:t>Präsentation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Lernmedium</a:t>
                      </a:r>
                      <a:endParaRPr dirty="0"/>
                    </a:p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r>
                        <a:rPr dirty="0"/>
                        <a:t>Semester </a:t>
                      </a:r>
                      <a:r>
                        <a:rPr lang="de-DE" dirty="0"/>
                        <a:t>6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WiSe</a:t>
                      </a: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 b="1">
                          <a:sym typeface="Helvetica Neue"/>
                        </a:defRPr>
                      </a:pPr>
                      <a:r>
                        <a:rPr dirty="0" err="1"/>
                        <a:t>Mündliche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Prüfung</a:t>
                      </a:r>
                      <a:endParaRPr dirty="0"/>
                    </a:p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r>
                        <a:rPr dirty="0"/>
                        <a:t>Semester 5 </a:t>
                      </a:r>
                      <a:r>
                        <a:rPr dirty="0" err="1"/>
                        <a:t>SoSe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oder</a:t>
                      </a:r>
                      <a:r>
                        <a:rPr dirty="0"/>
                        <a:t>  Semester 6 </a:t>
                      </a:r>
                      <a:r>
                        <a:rPr dirty="0" err="1"/>
                        <a:t>WiSe</a:t>
                      </a: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357112" y="12517456"/>
            <a:ext cx="473330" cy="8126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graphicFrame>
        <p:nvGraphicFramePr>
          <p:cNvPr id="214" name="Tabelle"/>
          <p:cNvGraphicFramePr/>
          <p:nvPr>
            <p:extLst>
              <p:ext uri="{D42A27DB-BD31-4B8C-83A1-F6EECF244321}">
                <p14:modId xmlns:p14="http://schemas.microsoft.com/office/powerpoint/2010/main" val="2283019744"/>
              </p:ext>
            </p:extLst>
          </p:nvPr>
        </p:nvGraphicFramePr>
        <p:xfrm>
          <a:off x="685800" y="1397377"/>
          <a:ext cx="22473138" cy="10982187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995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9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7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72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95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6403"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olidFill>
                            <a:srgbClr val="FFFFFF"/>
                          </a:solidFill>
                          <a:sym typeface="Helvetica Neue"/>
                        </a:rPr>
                        <a:t>Titel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olidFill>
                            <a:srgbClr val="FFFFFF"/>
                          </a:solidFill>
                          <a:sym typeface="Helvetica Neue"/>
                        </a:rPr>
                        <a:t>Semester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olidFill>
                            <a:srgbClr val="FFFFFF"/>
                          </a:solidFill>
                          <a:sym typeface="Helvetica Neue"/>
                        </a:rPr>
                        <a:t>SS/WS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olidFill>
                            <a:srgbClr val="FFFFFF"/>
                          </a:solidFill>
                          <a:sym typeface="Helvetica Neue"/>
                        </a:rPr>
                        <a:t>Dozent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7880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 b="1">
                          <a:solidFill>
                            <a:srgbClr val="FFFFFF"/>
                          </a:solidFill>
                          <a:sym typeface="Helvetica Neue"/>
                        </a:rPr>
                        <a:t>Grundlagen des naturwissenschaftlich-technischen Sachunterrichts, Schwerpunktfach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079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GS nwt SU Ch 1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Vorlesung 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Allgemeine Chemie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SS+WS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2100" dirty="0" err="1">
                          <a:sym typeface="Helvetica Neue"/>
                        </a:rPr>
                        <a:t>Spägele</a:t>
                      </a:r>
                      <a:endParaRPr sz="21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079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Allgemeinen Chemie (Labor)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SS+WS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2100" dirty="0">
                          <a:sym typeface="Helvetica Neue"/>
                        </a:rPr>
                        <a:t>Jung</a:t>
                      </a:r>
                      <a:endParaRPr sz="21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9079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Tutorium zur Grundlagen der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SS+WS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2100" dirty="0">
                          <a:sym typeface="Helvetica Neue"/>
                        </a:rPr>
                        <a:t>Jung</a:t>
                      </a:r>
                      <a:endParaRPr sz="21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9079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Vorlesung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Stoffgruppen und Systematisierungen in der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Spägele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9079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Stoffgruppen und Systematisierungen in der Chemie (Übungen)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 dirty="0" err="1">
                          <a:sym typeface="Helvetica Neue"/>
                        </a:rPr>
                        <a:t>Spägele</a:t>
                      </a:r>
                      <a:endParaRPr sz="21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9079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ym typeface="Helvetica Neue"/>
                        </a:rPr>
                        <a:t>Prüfung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 dirty="0">
                          <a:sym typeface="Helvetica Neue"/>
                        </a:rPr>
                        <a:t> </a:t>
                      </a:r>
                      <a:r>
                        <a:rPr lang="de-DE" sz="2100" dirty="0">
                          <a:sym typeface="Helvetica Neue"/>
                        </a:rPr>
                        <a:t>Klausur 90 Minuten (1 ECTS Punkt)</a:t>
                      </a:r>
                      <a:endParaRPr sz="21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47880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 b="1">
                          <a:solidFill>
                            <a:srgbClr val="FFFFFF"/>
                          </a:solidFill>
                          <a:sym typeface="Helvetica Neue"/>
                        </a:rPr>
                        <a:t>Vertiefung des naturwissenschaftlich-technischen Sachunterrichts I – Schwerpunktfach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9079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GS nwt SUCh2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Konzeptionen des Sachunterrichts: perspektivenübergreifende Aspekte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SSo.WS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EZW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313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Integrative Lernumgebungen im Sachunterricht ausgehend von naturwissenschaftlich-technischen Perspektiven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SSo.WS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EZW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79079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Inklusion im Sachunterricht: Didaktische und methodische Aspekte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1&amp;2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SSo.WS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 dirty="0">
                          <a:sym typeface="Helvetica Neue"/>
                        </a:rPr>
                        <a:t>EZW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79079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 dirty="0" err="1">
                          <a:sym typeface="Helvetica Neue"/>
                        </a:rPr>
                        <a:t>Prüfung</a:t>
                      </a:r>
                      <a:endParaRPr sz="2100" b="1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KEINE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219" name="Gruppieren"/>
          <p:cNvGrpSpPr/>
          <p:nvPr/>
        </p:nvGrpSpPr>
        <p:grpSpPr>
          <a:xfrm>
            <a:off x="576384" y="2880030"/>
            <a:ext cx="22710388" cy="5472661"/>
            <a:chOff x="0" y="0"/>
            <a:chExt cx="22710387" cy="3760662"/>
          </a:xfrm>
        </p:grpSpPr>
        <p:sp>
          <p:nvSpPr>
            <p:cNvPr id="215" name="Rechteck"/>
            <p:cNvSpPr/>
            <p:nvPr/>
          </p:nvSpPr>
          <p:spPr>
            <a:xfrm>
              <a:off x="0" y="0"/>
              <a:ext cx="22710388" cy="3314664"/>
            </a:xfrm>
            <a:prstGeom prst="rect">
              <a:avLst/>
            </a:prstGeom>
            <a:noFill/>
            <a:ln w="152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218" name="Gruppieren"/>
            <p:cNvGrpSpPr/>
            <p:nvPr/>
          </p:nvGrpSpPr>
          <p:grpSpPr>
            <a:xfrm>
              <a:off x="11527351" y="2386614"/>
              <a:ext cx="10630480" cy="1374049"/>
              <a:chOff x="0" y="0"/>
              <a:chExt cx="10630479" cy="1374047"/>
            </a:xfrm>
          </p:grpSpPr>
          <p:sp>
            <p:nvSpPr>
              <p:cNvPr id="216" name="Pfeil"/>
              <p:cNvSpPr/>
              <p:nvPr/>
            </p:nvSpPr>
            <p:spPr>
              <a:xfrm rot="10800000">
                <a:off x="0" y="0"/>
                <a:ext cx="4338858" cy="1374048"/>
              </a:xfrm>
              <a:prstGeom prst="rightArrow">
                <a:avLst>
                  <a:gd name="adj1" fmla="val 32000"/>
                  <a:gd name="adj2" fmla="val 6400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17" name="Voraussetzung für ALLES weitere"/>
              <p:cNvSpPr/>
              <p:nvPr/>
            </p:nvSpPr>
            <p:spPr>
              <a:xfrm>
                <a:off x="4272041" y="0"/>
                <a:ext cx="6358439" cy="13740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>
                  <a:defRPr sz="3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lvl1pPr>
              </a:lstStyle>
              <a:p>
                <a:r>
                  <a:t>Voraussetzung für ALLES weitere</a:t>
                </a:r>
              </a:p>
            </p:txBody>
          </p:sp>
        </p:grpSp>
      </p:grp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813F96-B557-4072-BA6A-FFE01E94F1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Aufbau des Studiums Chemie Sek 1 Bachelor">
            <a:extLst>
              <a:ext uri="{FF2B5EF4-FFF2-40B4-BE49-F238E27FC236}">
                <a16:creationId xmlns:a16="http://schemas.microsoft.com/office/drawing/2014/main" id="{D0139402-6000-4D89-951D-B1138B2D9BB5}"/>
              </a:ext>
            </a:extLst>
          </p:cNvPr>
          <p:cNvSpPr txBox="1">
            <a:spLocks/>
          </p:cNvSpPr>
          <p:nvPr/>
        </p:nvSpPr>
        <p:spPr>
          <a:xfrm>
            <a:off x="6547481" y="116974"/>
            <a:ext cx="11607281" cy="990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de-DE" dirty="0"/>
              <a:t>Studienaufbau </a:t>
            </a:r>
            <a:r>
              <a:rPr lang="de-DE" b="1" dirty="0"/>
              <a:t>Lehramt</a:t>
            </a:r>
            <a:r>
              <a:rPr lang="de-DE" dirty="0"/>
              <a:t> </a:t>
            </a:r>
            <a:r>
              <a:rPr lang="de-DE" b="1" dirty="0"/>
              <a:t>GS BA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" name="Tabelle"/>
          <p:cNvGraphicFramePr/>
          <p:nvPr>
            <p:extLst>
              <p:ext uri="{D42A27DB-BD31-4B8C-83A1-F6EECF244321}">
                <p14:modId xmlns:p14="http://schemas.microsoft.com/office/powerpoint/2010/main" val="4075213910"/>
              </p:ext>
            </p:extLst>
          </p:nvPr>
        </p:nvGraphicFramePr>
        <p:xfrm>
          <a:off x="555442" y="2087597"/>
          <a:ext cx="23274999" cy="9483082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102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4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8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81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02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5996"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olidFill>
                            <a:srgbClr val="FFFFFF"/>
                          </a:solidFill>
                          <a:sym typeface="Helvetica Neue"/>
                        </a:rPr>
                        <a:t>Titel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olidFill>
                            <a:srgbClr val="FFFFFF"/>
                          </a:solidFill>
                          <a:sym typeface="Helvetica Neue"/>
                        </a:rPr>
                        <a:t>Semester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olidFill>
                            <a:srgbClr val="FFFFFF"/>
                          </a:solidFill>
                          <a:sym typeface="Helvetica Neue"/>
                        </a:rPr>
                        <a:t>SS/WS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olidFill>
                            <a:srgbClr val="FFFFFF"/>
                          </a:solidFill>
                          <a:sym typeface="Helvetica Neue"/>
                        </a:rPr>
                        <a:t>Dozent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610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 b="1" dirty="0" err="1">
                          <a:solidFill>
                            <a:srgbClr val="FFFFFF"/>
                          </a:solidFill>
                          <a:sym typeface="Helvetica Neue"/>
                        </a:rPr>
                        <a:t>Vertiefung</a:t>
                      </a:r>
                      <a:r>
                        <a:rPr sz="2100" b="1" dirty="0">
                          <a:solidFill>
                            <a:srgbClr val="FFFFFF"/>
                          </a:solidFill>
                          <a:sym typeface="Helvetica Neue"/>
                        </a:rPr>
                        <a:t> des </a:t>
                      </a:r>
                      <a:r>
                        <a:rPr sz="2100" b="1" dirty="0" err="1">
                          <a:solidFill>
                            <a:srgbClr val="FFFFFF"/>
                          </a:solidFill>
                          <a:sym typeface="Helvetica Neue"/>
                        </a:rPr>
                        <a:t>naturwissenschaftlich-technischen</a:t>
                      </a:r>
                      <a:r>
                        <a:rPr sz="2100" b="1" dirty="0">
                          <a:solidFill>
                            <a:srgbClr val="FFFFFF"/>
                          </a:solidFill>
                          <a:sym typeface="Helvetica Neue"/>
                        </a:rPr>
                        <a:t> </a:t>
                      </a:r>
                      <a:r>
                        <a:rPr sz="2100" b="1" dirty="0" err="1">
                          <a:solidFill>
                            <a:srgbClr val="FFFFFF"/>
                          </a:solidFill>
                          <a:sym typeface="Helvetica Neue"/>
                        </a:rPr>
                        <a:t>Sachunterrichts</a:t>
                      </a:r>
                      <a:r>
                        <a:rPr sz="2100" b="1" dirty="0">
                          <a:solidFill>
                            <a:srgbClr val="FFFFFF"/>
                          </a:solidFill>
                          <a:sym typeface="Helvetica Neue"/>
                        </a:rPr>
                        <a:t> II – </a:t>
                      </a:r>
                      <a:r>
                        <a:rPr sz="2100" b="1" dirty="0" err="1">
                          <a:solidFill>
                            <a:srgbClr val="FFFFFF"/>
                          </a:solidFill>
                          <a:sym typeface="Helvetica Neue"/>
                        </a:rPr>
                        <a:t>Schwerpunktfach</a:t>
                      </a:r>
                      <a:r>
                        <a:rPr sz="2100" b="1" dirty="0">
                          <a:solidFill>
                            <a:srgbClr val="FFFFFF"/>
                          </a:solidFill>
                          <a:sym typeface="Helvetica Neue"/>
                        </a:rPr>
                        <a:t> </a:t>
                      </a:r>
                      <a:r>
                        <a:rPr sz="2100" b="1" dirty="0" err="1">
                          <a:solidFill>
                            <a:srgbClr val="FFFFFF"/>
                          </a:solidFill>
                          <a:sym typeface="Helvetica Neue"/>
                        </a:rPr>
                        <a:t>Chemie</a:t>
                      </a:r>
                      <a:endParaRPr sz="2100" b="1" dirty="0">
                        <a:solidFill>
                          <a:srgbClr val="FFFFFF"/>
                        </a:solidFill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0269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GS </a:t>
                      </a:r>
                      <a:r>
                        <a:rPr sz="21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nwt</a:t>
                      </a:r>
                      <a:r>
                        <a:rPr sz="21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SU </a:t>
                      </a:r>
                      <a:r>
                        <a:rPr sz="21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Ch</a:t>
                      </a:r>
                      <a:r>
                        <a:rPr sz="21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3 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Vertiefende sachunterrichtsdidaktische Fragen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3&amp;4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EZW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71605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Planung und Analyse von Sachunterricht ausgehend von naturwissenschaftlich-technischen Perspektiven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3&amp;4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EZW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76097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ym typeface="Helvetica Neue"/>
                        </a:rPr>
                        <a:t>Prüfung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 b="1">
                          <a:sym typeface="Helvetica Neue"/>
                        </a:rPr>
                        <a:t>Portfolioprüfung (20 Minuten)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976610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 b="1">
                          <a:solidFill>
                            <a:srgbClr val="FFFFFF"/>
                          </a:solidFill>
                          <a:sym typeface="Helvetica Neue"/>
                        </a:rPr>
                        <a:t>Spezialisierung im naturwissenschaftlich- technischen Sachunterricht, Schwerpunktfach Chemie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80269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GS nwt SU Ch 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 dirty="0" err="1">
                          <a:sym typeface="Helvetica Neue"/>
                        </a:rPr>
                        <a:t>Phänomene</a:t>
                      </a:r>
                      <a:r>
                        <a:rPr sz="2100" dirty="0">
                          <a:sym typeface="Helvetica Neue"/>
                        </a:rPr>
                        <a:t> und </a:t>
                      </a:r>
                      <a:r>
                        <a:rPr sz="2100" dirty="0" err="1">
                          <a:sym typeface="Helvetica Neue"/>
                        </a:rPr>
                        <a:t>Experimente</a:t>
                      </a:r>
                      <a:r>
                        <a:rPr sz="2100" dirty="0">
                          <a:sym typeface="Helvetica Neue"/>
                        </a:rPr>
                        <a:t> der </a:t>
                      </a:r>
                      <a:r>
                        <a:rPr sz="2100" dirty="0" err="1">
                          <a:sym typeface="Helvetica Neue"/>
                        </a:rPr>
                        <a:t>unbelebten</a:t>
                      </a:r>
                      <a:r>
                        <a:rPr sz="2100" dirty="0">
                          <a:sym typeface="Helvetica Neue"/>
                        </a:rPr>
                        <a:t> </a:t>
                      </a:r>
                      <a:r>
                        <a:rPr sz="2100" dirty="0" err="1">
                          <a:sym typeface="Helvetica Neue"/>
                        </a:rPr>
                        <a:t>Natur</a:t>
                      </a:r>
                      <a:r>
                        <a:rPr sz="2100" dirty="0">
                          <a:sym typeface="Helvetica Neue"/>
                        </a:rPr>
                        <a:t> </a:t>
                      </a:r>
                      <a:r>
                        <a:rPr sz="2100" dirty="0" err="1">
                          <a:sym typeface="Helvetica Neue"/>
                        </a:rPr>
                        <a:t>für</a:t>
                      </a:r>
                      <a:r>
                        <a:rPr sz="2100" dirty="0">
                          <a:sym typeface="Helvetica Neue"/>
                        </a:rPr>
                        <a:t> den </a:t>
                      </a:r>
                      <a:r>
                        <a:rPr sz="2100" dirty="0" err="1">
                          <a:sym typeface="Helvetica Neue"/>
                        </a:rPr>
                        <a:t>Sachunterricht</a:t>
                      </a:r>
                      <a:endParaRPr sz="21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5&amp;6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de-DE" sz="2100" dirty="0">
                          <a:sym typeface="Helvetica Neue"/>
                        </a:rPr>
                        <a:t>Rubner</a:t>
                      </a:r>
                      <a:endParaRPr sz="2100" dirty="0">
                        <a:sym typeface="Helvetica Neue"/>
                      </a:endParaRP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802694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Fachdidaktisches Seminar 1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 dirty="0">
                          <a:sym typeface="Helvetica Neue"/>
                        </a:rPr>
                        <a:t>5&amp;6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Spägele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802694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Organische Chemie (Seminar)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5&amp;6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Spägele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802694">
                <a:tc>
                  <a:txBody>
                    <a:bodyPr/>
                    <a:lstStyle/>
                    <a:p>
                      <a:pPr algn="l" defTabSz="457200">
                        <a:defRPr sz="21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>
                          <a:sym typeface="Helvetica Neue"/>
                        </a:rPr>
                        <a:t>Seminar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ISP-Begleitseminar zum Sachunterricht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5&amp;6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SSo.WS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100">
                          <a:sym typeface="Helvetica Neue"/>
                        </a:rPr>
                        <a:t>EZW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802694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ym typeface="Helvetica Neue"/>
                        </a:rPr>
                        <a:t>Prüfung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000"/>
                        </a:lnSpc>
                        <a:spcBef>
                          <a:spcPts val="1200"/>
                        </a:spcBef>
                        <a:defRPr sz="1800"/>
                      </a:pPr>
                      <a:r>
                        <a:rPr sz="2100" b="1">
                          <a:sym typeface="Helvetica Neue"/>
                        </a:rPr>
                        <a:t>mündliche Prüfung, Dauer 30 Minuten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1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1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357112" y="12517456"/>
            <a:ext cx="473330" cy="8126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813F96-B557-4072-BA6A-FFE01E94F1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Aufbau des Studiums Chemie Sek 1 Bachelor">
            <a:extLst>
              <a:ext uri="{FF2B5EF4-FFF2-40B4-BE49-F238E27FC236}">
                <a16:creationId xmlns:a16="http://schemas.microsoft.com/office/drawing/2014/main" id="{D0139402-6000-4D89-951D-B1138B2D9BB5}"/>
              </a:ext>
            </a:extLst>
          </p:cNvPr>
          <p:cNvSpPr txBox="1">
            <a:spLocks/>
          </p:cNvSpPr>
          <p:nvPr/>
        </p:nvSpPr>
        <p:spPr>
          <a:xfrm>
            <a:off x="6547481" y="116974"/>
            <a:ext cx="11607281" cy="990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de-DE" dirty="0"/>
              <a:t>Studienaufbau </a:t>
            </a:r>
            <a:r>
              <a:rPr lang="de-DE" b="1" dirty="0"/>
              <a:t>Lehramt</a:t>
            </a:r>
            <a:r>
              <a:rPr lang="de-DE" dirty="0"/>
              <a:t> </a:t>
            </a:r>
            <a:r>
              <a:rPr lang="de-DE" b="1" dirty="0"/>
              <a:t>GS BA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873135" y="7793811"/>
            <a:ext cx="7772400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Grundlagen des Experimentierens</a:t>
            </a:r>
          </a:p>
        </p:txBody>
      </p:sp>
    </p:spTree>
    <p:extLst>
      <p:ext uri="{BB962C8B-B14F-4D97-AF65-F5344CB8AC3E}">
        <p14:creationId xmlns:p14="http://schemas.microsoft.com/office/powerpoint/2010/main" val="16452488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rüfungsleistungen…"/>
          <p:cNvSpPr txBox="1">
            <a:spLocks noGrp="1"/>
          </p:cNvSpPr>
          <p:nvPr>
            <p:ph type="body" idx="21"/>
          </p:nvPr>
        </p:nvSpPr>
        <p:spPr>
          <a:xfrm>
            <a:off x="1582616" y="2335652"/>
            <a:ext cx="19778846" cy="26880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defTabSz="821531"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Prüfungsleistungen</a:t>
            </a:r>
            <a:endParaRPr dirty="0"/>
          </a:p>
          <a:p>
            <a:pPr algn="l" defTabSz="821531">
              <a:defRPr sz="5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Prüfungen</a:t>
            </a:r>
            <a:r>
              <a:rPr dirty="0"/>
              <a:t> </a:t>
            </a:r>
            <a:r>
              <a:rPr dirty="0" err="1"/>
              <a:t>müssen</a:t>
            </a:r>
            <a:r>
              <a:rPr dirty="0"/>
              <a:t> </a:t>
            </a:r>
            <a:r>
              <a:rPr dirty="0" err="1"/>
              <a:t>immer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b="1" dirty="0" err="1"/>
              <a:t>Prüfungsamt</a:t>
            </a:r>
            <a:r>
              <a:rPr b="1" dirty="0"/>
              <a:t> </a:t>
            </a:r>
            <a:r>
              <a:rPr b="1" dirty="0" err="1"/>
              <a:t>angemeldet</a:t>
            </a:r>
            <a:r>
              <a:rPr b="1" dirty="0"/>
              <a:t> </a:t>
            </a:r>
            <a:r>
              <a:rPr dirty="0" err="1"/>
              <a:t>werden</a:t>
            </a:r>
            <a:r>
              <a:rPr dirty="0"/>
              <a:t>, </a:t>
            </a:r>
            <a:r>
              <a:rPr dirty="0" err="1"/>
              <a:t>sonst</a:t>
            </a:r>
            <a:r>
              <a:rPr dirty="0"/>
              <a:t> </a:t>
            </a:r>
            <a:r>
              <a:rPr dirty="0" err="1"/>
              <a:t>kann</a:t>
            </a:r>
            <a:r>
              <a:rPr dirty="0"/>
              <a:t> </a:t>
            </a:r>
            <a:r>
              <a:rPr dirty="0" err="1"/>
              <a:t>keine</a:t>
            </a:r>
            <a:r>
              <a:rPr dirty="0"/>
              <a:t> </a:t>
            </a:r>
            <a:r>
              <a:rPr dirty="0" err="1"/>
              <a:t>Prüfung</a:t>
            </a:r>
            <a:r>
              <a:rPr dirty="0"/>
              <a:t> </a:t>
            </a:r>
            <a:r>
              <a:rPr dirty="0" err="1"/>
              <a:t>stattfinden</a:t>
            </a:r>
            <a:r>
              <a:rPr dirty="0"/>
              <a:t>. </a:t>
            </a:r>
          </a:p>
        </p:txBody>
      </p:sp>
      <p:sp>
        <p:nvSpPr>
          <p:cNvPr id="222" name="Studienleistungen:…"/>
          <p:cNvSpPr txBox="1">
            <a:spLocks noGrp="1"/>
          </p:cNvSpPr>
          <p:nvPr>
            <p:ph type="body" idx="22"/>
          </p:nvPr>
        </p:nvSpPr>
        <p:spPr>
          <a:xfrm>
            <a:off x="1582616" y="5657851"/>
            <a:ext cx="19778805" cy="60689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defTabSz="821531"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Studienleistungen</a:t>
            </a:r>
            <a:endParaRPr dirty="0"/>
          </a:p>
          <a:p>
            <a:pPr algn="l" defTabSz="821531">
              <a:defRPr sz="5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Chemie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experimentelles</a:t>
            </a:r>
            <a:r>
              <a:rPr dirty="0"/>
              <a:t> </a:t>
            </a:r>
            <a:r>
              <a:rPr dirty="0" err="1"/>
              <a:t>Fach</a:t>
            </a:r>
            <a:r>
              <a:rPr dirty="0"/>
              <a:t>, </a:t>
            </a:r>
            <a:r>
              <a:rPr lang="de-DE" dirty="0"/>
              <a:t>das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Sicherheitsrunden</a:t>
            </a:r>
            <a:r>
              <a:rPr dirty="0"/>
              <a:t> die </a:t>
            </a:r>
            <a:r>
              <a:rPr dirty="0" err="1"/>
              <a:t>regelmäßige</a:t>
            </a:r>
            <a:r>
              <a:rPr dirty="0"/>
              <a:t> und </a:t>
            </a:r>
            <a:r>
              <a:rPr b="1" dirty="0" err="1"/>
              <a:t>aktive</a:t>
            </a:r>
            <a:r>
              <a:rPr b="1" dirty="0"/>
              <a:t> </a:t>
            </a:r>
            <a:r>
              <a:rPr b="1" dirty="0" err="1"/>
              <a:t>Teilnahme</a:t>
            </a:r>
            <a:r>
              <a:rPr b="1" dirty="0"/>
              <a:t> </a:t>
            </a:r>
            <a:r>
              <a:rPr dirty="0" err="1"/>
              <a:t>bedingt</a:t>
            </a:r>
            <a:r>
              <a:rPr dirty="0"/>
              <a:t>. Des</a:t>
            </a:r>
            <a:r>
              <a:rPr lang="de-DE" dirty="0"/>
              <a:t>halb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 </a:t>
            </a:r>
            <a:r>
              <a:rPr dirty="0" err="1"/>
              <a:t>Studienleistung</a:t>
            </a:r>
            <a:r>
              <a:rPr lang="de-DE" dirty="0"/>
              <a:t>en</a:t>
            </a:r>
            <a:r>
              <a:rPr dirty="0"/>
              <a:t> </a:t>
            </a:r>
            <a:r>
              <a:rPr dirty="0" err="1"/>
              <a:t>gemäß</a:t>
            </a:r>
            <a:r>
              <a:rPr dirty="0"/>
              <a:t> § 7 SPO </a:t>
            </a:r>
            <a:r>
              <a:rPr lang="de-DE" dirty="0"/>
              <a:t> </a:t>
            </a:r>
            <a:r>
              <a:rPr dirty="0" err="1"/>
              <a:t>nach</a:t>
            </a:r>
            <a:r>
              <a:rPr dirty="0"/>
              <a:t> </a:t>
            </a:r>
            <a:r>
              <a:rPr lang="de-DE" b="1" dirty="0"/>
              <a:t>Vorgabe </a:t>
            </a:r>
            <a:r>
              <a:rPr b="1" dirty="0"/>
              <a:t>der/des </a:t>
            </a:r>
            <a:r>
              <a:rPr b="1" dirty="0" err="1"/>
              <a:t>Lehrenden</a:t>
            </a:r>
            <a:r>
              <a:rPr b="1" dirty="0"/>
              <a:t> </a:t>
            </a:r>
            <a:r>
              <a:rPr dirty="0" err="1"/>
              <a:t>eingefordert</a:t>
            </a:r>
            <a:r>
              <a:rPr dirty="0"/>
              <a:t>. </a:t>
            </a:r>
            <a:r>
              <a:rPr lang="de-DE" dirty="0"/>
              <a:t>Für </a:t>
            </a:r>
            <a:r>
              <a:rPr lang="de-DE" b="1" dirty="0"/>
              <a:t>Übungen</a:t>
            </a:r>
            <a:r>
              <a:rPr lang="de-DE" dirty="0"/>
              <a:t> sind dies eine </a:t>
            </a:r>
            <a:r>
              <a:rPr lang="de-DE" b="1" dirty="0"/>
              <a:t>verpflichtende Teilnahme </a:t>
            </a:r>
            <a:r>
              <a:rPr lang="de-DE" dirty="0"/>
              <a:t>und die </a:t>
            </a:r>
            <a:r>
              <a:rPr lang="de-DE" b="1" dirty="0"/>
              <a:t>Erstellung von Laborprotokollen</a:t>
            </a:r>
            <a:r>
              <a:rPr lang="de-DE" dirty="0"/>
              <a:t>.</a:t>
            </a:r>
            <a:endParaRPr dirty="0"/>
          </a:p>
        </p:txBody>
      </p:sp>
      <p:sp>
        <p:nvSpPr>
          <p:cNvPr id="223" name="Prüfungen &amp; Studienleistungen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Prüfungen &amp; Studienleistungen</a:t>
            </a:r>
          </a:p>
        </p:txBody>
      </p:sp>
      <p:sp>
        <p:nvSpPr>
          <p:cNvPr id="22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357112" y="12517456"/>
            <a:ext cx="473330" cy="8126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821531">
              <a:defRPr sz="5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28" name="Schülerlabor: iChemLab (Chemie)"/>
          <p:cNvSpPr txBox="1">
            <a:spLocks noGrp="1"/>
          </p:cNvSpPr>
          <p:nvPr>
            <p:ph type="body" idx="23"/>
          </p:nvPr>
        </p:nvSpPr>
        <p:spPr>
          <a:xfrm>
            <a:off x="7248598" y="98731"/>
            <a:ext cx="19102730" cy="9906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Schülerlabor</a:t>
            </a:r>
            <a:r>
              <a:rPr lang="de-DE" dirty="0"/>
              <a:t>	</a:t>
            </a:r>
            <a:r>
              <a:rPr dirty="0"/>
              <a:t> </a:t>
            </a:r>
            <a:r>
              <a:rPr lang="de-DE" dirty="0"/>
              <a:t>Ex</a:t>
            </a:r>
            <a:r>
              <a:rPr lang="de-DE" baseline="30000" dirty="0"/>
              <a:t>3</a:t>
            </a:r>
            <a:r>
              <a:rPr dirty="0"/>
              <a:t>Lab (</a:t>
            </a:r>
            <a:r>
              <a:rPr dirty="0" err="1"/>
              <a:t>Chemie</a:t>
            </a:r>
            <a:r>
              <a:rPr dirty="0"/>
              <a:t>)</a:t>
            </a:r>
          </a:p>
        </p:txBody>
      </p:sp>
      <p:sp>
        <p:nvSpPr>
          <p:cNvPr id="22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357112" y="12517456"/>
            <a:ext cx="473330" cy="8126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230" name="IMG_3958.jpeg" descr="IMG_3958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2728"/>
            <a:ext cx="24384001" cy="754335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chülerlabor mit digitaler Vollausstattung"/>
          <p:cNvSpPr txBox="1"/>
          <p:nvPr/>
        </p:nvSpPr>
        <p:spPr>
          <a:xfrm>
            <a:off x="9264956" y="3303682"/>
            <a:ext cx="14502950" cy="973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5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 err="1"/>
              <a:t>Schülerlabor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digitaler</a:t>
            </a:r>
            <a:r>
              <a:rPr dirty="0"/>
              <a:t> </a:t>
            </a:r>
            <a:r>
              <a:rPr dirty="0" err="1"/>
              <a:t>Vollausstattung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14" y="2119119"/>
            <a:ext cx="6400800" cy="360024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17" y="7593593"/>
            <a:ext cx="1967341" cy="110656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Makerspace: CoLiLab (MINT)"/>
          <p:cNvSpPr txBox="1">
            <a:spLocks noGrp="1"/>
          </p:cNvSpPr>
          <p:nvPr>
            <p:ph type="body" idx="23"/>
          </p:nvPr>
        </p:nvSpPr>
        <p:spPr>
          <a:xfrm>
            <a:off x="7380299" y="113299"/>
            <a:ext cx="19102729" cy="96151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 defTabSz="821531"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Makerspace: CoLiLab (MINT)</a:t>
            </a:r>
          </a:p>
        </p:txBody>
      </p:sp>
      <p:sp>
        <p:nvSpPr>
          <p:cNvPr id="23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357112" y="12517456"/>
            <a:ext cx="473330" cy="8126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grpSp>
        <p:nvGrpSpPr>
          <p:cNvPr id="238" name="Gruppieren"/>
          <p:cNvGrpSpPr/>
          <p:nvPr/>
        </p:nvGrpSpPr>
        <p:grpSpPr>
          <a:xfrm>
            <a:off x="8951634" y="4145284"/>
            <a:ext cx="712623" cy="850901"/>
            <a:chOff x="0" y="0"/>
            <a:chExt cx="712622" cy="850900"/>
          </a:xfrm>
        </p:grpSpPr>
        <p:sp>
          <p:nvSpPr>
            <p:cNvPr id="236" name="Kreis"/>
            <p:cNvSpPr/>
            <p:nvPr/>
          </p:nvSpPr>
          <p:spPr>
            <a:xfrm>
              <a:off x="0" y="58234"/>
              <a:ext cx="712623" cy="712624"/>
            </a:xfrm>
            <a:prstGeom prst="ellipse">
              <a:avLst/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7" name="1"/>
            <p:cNvSpPr txBox="1"/>
            <p:nvPr/>
          </p:nvSpPr>
          <p:spPr>
            <a:xfrm>
              <a:off x="155809" y="-1"/>
              <a:ext cx="401004" cy="85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4300">
                  <a:solidFill>
                    <a:srgbClr val="FFFFFF"/>
                  </a:solidFill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45" name="Gruppieren"/>
          <p:cNvGrpSpPr/>
          <p:nvPr/>
        </p:nvGrpSpPr>
        <p:grpSpPr>
          <a:xfrm>
            <a:off x="6306379" y="5097682"/>
            <a:ext cx="16973346" cy="3153694"/>
            <a:chOff x="0" y="0"/>
            <a:chExt cx="16973345" cy="3153693"/>
          </a:xfrm>
        </p:grpSpPr>
        <p:grpSp>
          <p:nvGrpSpPr>
            <p:cNvPr id="243" name="Gruppieren"/>
            <p:cNvGrpSpPr/>
            <p:nvPr/>
          </p:nvGrpSpPr>
          <p:grpSpPr>
            <a:xfrm>
              <a:off x="0" y="0"/>
              <a:ext cx="16973346" cy="3153694"/>
              <a:chOff x="0" y="0"/>
              <a:chExt cx="16973345" cy="3153693"/>
            </a:xfrm>
          </p:grpSpPr>
          <p:pic>
            <p:nvPicPr>
              <p:cNvPr id="239" name="Grafik 30" descr="Grafik 30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27831"/>
                <a:ext cx="16973346" cy="31258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0" name="Rechteck"/>
              <p:cNvSpPr/>
              <p:nvPr/>
            </p:nvSpPr>
            <p:spPr>
              <a:xfrm>
                <a:off x="2333049" y="0"/>
                <a:ext cx="1180380" cy="1900844"/>
              </a:xfrm>
              <a:prstGeom prst="rect">
                <a:avLst/>
              </a:prstGeom>
              <a:solidFill>
                <a:schemeClr val="accent4">
                  <a:hueOff val="-1081314"/>
                  <a:satOff val="4338"/>
                  <a:lumOff val="-8931"/>
                  <a:alpha val="3380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41" name="Rechteck"/>
              <p:cNvSpPr/>
              <p:nvPr/>
            </p:nvSpPr>
            <p:spPr>
              <a:xfrm>
                <a:off x="8478866" y="70752"/>
                <a:ext cx="1180379" cy="1899009"/>
              </a:xfrm>
              <a:prstGeom prst="rect">
                <a:avLst/>
              </a:prstGeom>
              <a:solidFill>
                <a:schemeClr val="accent2">
                  <a:hueOff val="258623"/>
                  <a:satOff val="16006"/>
                  <a:lumOff val="-25223"/>
                  <a:alpha val="3380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42" name="Rechteck"/>
              <p:cNvSpPr/>
              <p:nvPr/>
            </p:nvSpPr>
            <p:spPr>
              <a:xfrm>
                <a:off x="13458232" y="69834"/>
                <a:ext cx="1553846" cy="1900844"/>
              </a:xfrm>
              <a:prstGeom prst="rect">
                <a:avLst/>
              </a:prstGeom>
              <a:solidFill>
                <a:schemeClr val="accent4">
                  <a:alpha val="3380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44" name="Rechteck"/>
            <p:cNvSpPr/>
            <p:nvPr/>
          </p:nvSpPr>
          <p:spPr>
            <a:xfrm>
              <a:off x="15039933" y="10840"/>
              <a:ext cx="1743247" cy="1923293"/>
            </a:xfrm>
            <a:prstGeom prst="rect">
              <a:avLst/>
            </a:prstGeom>
            <a:solidFill>
              <a:schemeClr val="accent2">
                <a:alpha val="3380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46" name="interdisziplinäre, praxisorientierte und forschungsb. Förderung mediendid. Kompetenzen von Lehrkräften"/>
          <p:cNvSpPr txBox="1"/>
          <p:nvPr/>
        </p:nvSpPr>
        <p:spPr>
          <a:xfrm>
            <a:off x="4598346" y="1238593"/>
            <a:ext cx="19840678" cy="184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5500"/>
            </a:lvl1pPr>
          </a:lstStyle>
          <a:p>
            <a:r>
              <a:t>interdisziplinäre, praxisorientierte und forschungsb. Förderung mediendid. Kompetenzen von Lehrkräften</a:t>
            </a:r>
          </a:p>
        </p:txBody>
      </p:sp>
      <p:pic>
        <p:nvPicPr>
          <p:cNvPr id="247" name="logo-CoLiLab-ohne Hintergrund.png" descr="logo-CoLiLab-ohne Hintergrun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51" y="3986985"/>
            <a:ext cx="4854993" cy="3941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logo-tpack-final.jpg" descr="logo-tpack-fina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69" y="1597664"/>
            <a:ext cx="4067214" cy="12664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" name="Gruppieren"/>
          <p:cNvGrpSpPr/>
          <p:nvPr/>
        </p:nvGrpSpPr>
        <p:grpSpPr>
          <a:xfrm>
            <a:off x="15185606" y="4176374"/>
            <a:ext cx="712625" cy="850901"/>
            <a:chOff x="-9657960" y="-4788900"/>
            <a:chExt cx="712623" cy="850901"/>
          </a:xfrm>
        </p:grpSpPr>
        <p:sp>
          <p:nvSpPr>
            <p:cNvPr id="250" name="Kreis"/>
            <p:cNvSpPr/>
            <p:nvPr/>
          </p:nvSpPr>
          <p:spPr>
            <a:xfrm>
              <a:off x="-9657960" y="-4681712"/>
              <a:ext cx="712623" cy="712623"/>
            </a:xfrm>
            <a:prstGeom prst="ellipse">
              <a:avLst/>
            </a:prstGeom>
            <a:solidFill>
              <a:schemeClr val="accent2">
                <a:hueOff val="258623"/>
                <a:satOff val="16006"/>
                <a:lumOff val="-2522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1" name="2"/>
            <p:cNvSpPr txBox="1"/>
            <p:nvPr/>
          </p:nvSpPr>
          <p:spPr>
            <a:xfrm>
              <a:off x="-9502149" y="-4788900"/>
              <a:ext cx="401003" cy="85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4300">
                  <a:solidFill>
                    <a:srgbClr val="FFFFFF"/>
                  </a:solidFill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pic>
        <p:nvPicPr>
          <p:cNvPr id="253" name="IMG_2467-1.jpg" descr="IMG_2467-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3513" y="8964907"/>
            <a:ext cx="6997526" cy="466501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58" name="IMG_2490-1.jpg" descr="IMG_2490-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603" y="8963017"/>
            <a:ext cx="6997526" cy="466501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257" name="Gruppieren"/>
          <p:cNvGrpSpPr/>
          <p:nvPr/>
        </p:nvGrpSpPr>
        <p:grpSpPr>
          <a:xfrm>
            <a:off x="20192383" y="4080423"/>
            <a:ext cx="712624" cy="850901"/>
            <a:chOff x="677453" y="534067"/>
            <a:chExt cx="712623" cy="850901"/>
          </a:xfrm>
        </p:grpSpPr>
        <p:sp>
          <p:nvSpPr>
            <p:cNvPr id="255" name="Kreis"/>
            <p:cNvSpPr/>
            <p:nvPr/>
          </p:nvSpPr>
          <p:spPr>
            <a:xfrm>
              <a:off x="677453" y="628174"/>
              <a:ext cx="712623" cy="712623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6" name="3"/>
            <p:cNvSpPr txBox="1"/>
            <p:nvPr/>
          </p:nvSpPr>
          <p:spPr>
            <a:xfrm>
              <a:off x="826103" y="534067"/>
              <a:ext cx="401004" cy="85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4300">
                  <a:solidFill>
                    <a:srgbClr val="FFFFFF"/>
                  </a:solidFill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grpSp>
        <p:nvGrpSpPr>
          <p:cNvPr id="264" name="Gruppieren"/>
          <p:cNvGrpSpPr/>
          <p:nvPr/>
        </p:nvGrpSpPr>
        <p:grpSpPr>
          <a:xfrm>
            <a:off x="17533645" y="4145283"/>
            <a:ext cx="6989953" cy="9460413"/>
            <a:chOff x="0" y="0"/>
            <a:chExt cx="6989952" cy="9460411"/>
          </a:xfrm>
        </p:grpSpPr>
        <p:grpSp>
          <p:nvGrpSpPr>
            <p:cNvPr id="262" name="Gruppieren"/>
            <p:cNvGrpSpPr/>
            <p:nvPr/>
          </p:nvGrpSpPr>
          <p:grpSpPr>
            <a:xfrm>
              <a:off x="4474209" y="0"/>
              <a:ext cx="712623" cy="850900"/>
              <a:chOff x="0" y="0"/>
              <a:chExt cx="712622" cy="850900"/>
            </a:xfrm>
          </p:grpSpPr>
          <p:sp>
            <p:nvSpPr>
              <p:cNvPr id="260" name="Kreis"/>
              <p:cNvSpPr/>
              <p:nvPr/>
            </p:nvSpPr>
            <p:spPr>
              <a:xfrm>
                <a:off x="0" y="69139"/>
                <a:ext cx="712623" cy="712623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61" name="4"/>
              <p:cNvSpPr txBox="1"/>
              <p:nvPr/>
            </p:nvSpPr>
            <p:spPr>
              <a:xfrm>
                <a:off x="155809" y="-1"/>
                <a:ext cx="401004" cy="850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584200">
                  <a:defRPr sz="4300">
                    <a:solidFill>
                      <a:srgbClr val="FFFFFF"/>
                    </a:solidFill>
                    <a:latin typeface="Avenir Next Condensed Regular"/>
                    <a:ea typeface="Avenir Next Condensed Regular"/>
                    <a:cs typeface="Avenir Next Condensed Regular"/>
                    <a:sym typeface="Avenir Next Condensed Regular"/>
                  </a:defRPr>
                </a:lvl1pPr>
              </a:lstStyle>
              <a:p>
                <a:r>
                  <a:t>4</a:t>
                </a:r>
              </a:p>
            </p:txBody>
          </p:sp>
        </p:grpSp>
        <p:pic>
          <p:nvPicPr>
            <p:cNvPr id="263" name="_MG_2444-1.jpg" descr="_MG_2444-1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800442"/>
              <a:ext cx="6989952" cy="4659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9" name="IMG_2472-1.jpg" descr="IMG_2472-1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81"/>
          <a:stretch/>
        </p:blipFill>
        <p:spPr>
          <a:xfrm>
            <a:off x="-19907" y="8954570"/>
            <a:ext cx="6578970" cy="4665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3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1101</Words>
  <Application>Microsoft Office PowerPoint</Application>
  <PresentationFormat>Benutzerdefiniert</PresentationFormat>
  <Paragraphs>381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Helvetica Light</vt:lpstr>
      <vt:lpstr>Helvetica Neue</vt:lpstr>
      <vt:lpstr>Helvetica Neue Light</vt:lpstr>
      <vt:lpstr>Helvetica Neue Thin</vt:lpstr>
      <vt:lpstr>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Eckart</dc:creator>
  <cp:lastModifiedBy>Eckart Spägele</cp:lastModifiedBy>
  <cp:revision>47</cp:revision>
  <dcterms:modified xsi:type="dcterms:W3CDTF">2025-04-03T11:39:58Z</dcterms:modified>
</cp:coreProperties>
</file>