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34" d="100"/>
          <a:sy n="34" d="100"/>
        </p:scale>
        <p:origin x="1472" y="72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6881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774700" latinLnBrk="0">
      <a:defRPr sz="400">
        <a:latin typeface="Lucida Grande"/>
        <a:ea typeface="Lucida Grande"/>
        <a:cs typeface="Lucida Grande"/>
        <a:sym typeface="Lucida Grande"/>
      </a:defRPr>
    </a:lvl1pPr>
    <a:lvl2pPr indent="228600" defTabSz="774700" latinLnBrk="0">
      <a:defRPr sz="400">
        <a:latin typeface="Lucida Grande"/>
        <a:ea typeface="Lucida Grande"/>
        <a:cs typeface="Lucida Grande"/>
        <a:sym typeface="Lucida Grande"/>
      </a:defRPr>
    </a:lvl2pPr>
    <a:lvl3pPr indent="457200" defTabSz="774700" latinLnBrk="0">
      <a:defRPr sz="400">
        <a:latin typeface="Lucida Grande"/>
        <a:ea typeface="Lucida Grande"/>
        <a:cs typeface="Lucida Grande"/>
        <a:sym typeface="Lucida Grande"/>
      </a:defRPr>
    </a:lvl3pPr>
    <a:lvl4pPr indent="685800" defTabSz="774700" latinLnBrk="0">
      <a:defRPr sz="400">
        <a:latin typeface="Lucida Grande"/>
        <a:ea typeface="Lucida Grande"/>
        <a:cs typeface="Lucida Grande"/>
        <a:sym typeface="Lucida Grande"/>
      </a:defRPr>
    </a:lvl4pPr>
    <a:lvl5pPr indent="914400" defTabSz="774700" latinLnBrk="0">
      <a:defRPr sz="400">
        <a:latin typeface="Lucida Grande"/>
        <a:ea typeface="Lucida Grande"/>
        <a:cs typeface="Lucida Grande"/>
        <a:sym typeface="Lucida Grande"/>
      </a:defRPr>
    </a:lvl5pPr>
    <a:lvl6pPr indent="1143000" defTabSz="774700" latinLnBrk="0">
      <a:defRPr sz="400">
        <a:latin typeface="Lucida Grande"/>
        <a:ea typeface="Lucida Grande"/>
        <a:cs typeface="Lucida Grande"/>
        <a:sym typeface="Lucida Grande"/>
      </a:defRPr>
    </a:lvl6pPr>
    <a:lvl7pPr indent="1371600" defTabSz="774700" latinLnBrk="0">
      <a:defRPr sz="400">
        <a:latin typeface="Lucida Grande"/>
        <a:ea typeface="Lucida Grande"/>
        <a:cs typeface="Lucida Grande"/>
        <a:sym typeface="Lucida Grande"/>
      </a:defRPr>
    </a:lvl7pPr>
    <a:lvl8pPr indent="1600200" defTabSz="774700" latinLnBrk="0">
      <a:defRPr sz="400">
        <a:latin typeface="Lucida Grande"/>
        <a:ea typeface="Lucida Grande"/>
        <a:cs typeface="Lucida Grande"/>
        <a:sym typeface="Lucida Grande"/>
      </a:defRPr>
    </a:lvl8pPr>
    <a:lvl9pPr indent="1828800" defTabSz="774700" latinLnBrk="0">
      <a:defRPr sz="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altsfolie 2 Bild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85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90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1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2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3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8" name="Bild"/>
          <p:cNvSpPr>
            <a:spLocks noGrp="1"/>
          </p:cNvSpPr>
          <p:nvPr>
            <p:ph type="pic" sz="half" idx="14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47800" y="11402869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  <p:sp>
        <p:nvSpPr>
          <p:cNvPr id="20" name="Bild"/>
          <p:cNvSpPr>
            <a:spLocks noGrp="1"/>
          </p:cNvSpPr>
          <p:nvPr>
            <p:ph type="pic" sz="half" idx="16"/>
          </p:nvPr>
        </p:nvSpPr>
        <p:spPr>
          <a:xfrm>
            <a:off x="8384165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extebene"/>
          <p:cNvSpPr txBox="1">
            <a:spLocks noGrp="1"/>
          </p:cNvSpPr>
          <p:nvPr>
            <p:ph type="body" sz="quarter" idx="17"/>
          </p:nvPr>
        </p:nvSpPr>
        <p:spPr>
          <a:xfrm>
            <a:off x="8384165" y="11402134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ebene 1"/>
          <p:cNvSpPr txBox="1">
            <a:spLocks noGrp="1"/>
          </p:cNvSpPr>
          <p:nvPr>
            <p:ph type="body" sz="quarter" idx="13"/>
          </p:nvPr>
        </p:nvSpPr>
        <p:spPr>
          <a:xfrm>
            <a:off x="1428855" y="6422231"/>
            <a:ext cx="14109700" cy="9547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78" name="Textebene 2…"/>
          <p:cNvSpPr txBox="1">
            <a:spLocks noGrp="1"/>
          </p:cNvSpPr>
          <p:nvPr>
            <p:ph type="body" sz="quarter" idx="14"/>
          </p:nvPr>
        </p:nvSpPr>
        <p:spPr>
          <a:xfrm>
            <a:off x="1428855" y="7394387"/>
            <a:ext cx="6841828" cy="142505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  <a:p>
            <a:pPr marL="0" lvl="3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pic>
        <p:nvPicPr>
          <p:cNvPr id="379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9" y="3116321"/>
            <a:ext cx="4243328" cy="27264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4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80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81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82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83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4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4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44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5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58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59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60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61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6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195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7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8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38079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03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99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00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01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02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0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5"/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Titeltext</a:t>
            </a:r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443618" y="12382500"/>
            <a:ext cx="283770" cy="275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61" r:id="rId8"/>
    <p:sldLayoutId id="2147483664" r:id="rId9"/>
    <p:sldLayoutId id="2147483666" r:id="rId10"/>
    <p:sldLayoutId id="2147483668" r:id="rId11"/>
    <p:sldLayoutId id="2147483672" r:id="rId12"/>
    <p:sldLayoutId id="214748367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@ph-weingarten.de" TargetMode="External"/><Relationship Id="rId2" Type="http://schemas.openxmlformats.org/officeDocument/2006/relationships/hyperlink" Target="mailto:hillegeist@ph-weingarten.d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timme.phokus@ph-weingarten.d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sf.ph-weingarten.de/qisserverwg/rds?state=wtree&amp;search=1&amp;trex=step&amp;root120222=49512|50792|50687|51743|51540|50286|50117&amp;P.vx=kurz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330200"/>
            <a:ext cx="14109700" cy="4038600"/>
          </a:xfrm>
          <a:prstGeom prst="rect">
            <a:avLst/>
          </a:prstGeom>
        </p:spPr>
        <p:txBody>
          <a:bodyPr/>
          <a:lstStyle/>
          <a:p>
            <a:endParaRPr dirty="0">
              <a:latin typeface="+mj-lt"/>
            </a:endParaRPr>
          </a:p>
        </p:txBody>
      </p:sp>
      <p:sp>
        <p:nvSpPr>
          <p:cNvPr id="455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8228038" y="4840371"/>
            <a:ext cx="7499350" cy="471264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de-DE" altLang="de-DE" sz="5400" b="1" dirty="0">
                <a:solidFill>
                  <a:schemeClr val="accent5"/>
                </a:solidFill>
              </a:rPr>
              <a:t>Informationen zur Sprecherziehung </a:t>
            </a:r>
          </a:p>
          <a:p>
            <a:pPr algn="ctr">
              <a:lnSpc>
                <a:spcPct val="90000"/>
              </a:lnSpc>
              <a:defRPr/>
            </a:pPr>
            <a:r>
              <a:rPr lang="de-DE" altLang="de-DE" sz="5400" dirty="0">
                <a:solidFill>
                  <a:schemeClr val="accent5"/>
                </a:solidFill>
              </a:rPr>
              <a:t>(Modul GFB2)</a:t>
            </a:r>
          </a:p>
          <a:p>
            <a:pPr>
              <a:lnSpc>
                <a:spcPct val="90000"/>
              </a:lnSpc>
              <a:defRPr/>
            </a:pPr>
            <a:endParaRPr lang="de-DE" sz="1800" b="1" dirty="0"/>
          </a:p>
          <a:p>
            <a:pPr>
              <a:lnSpc>
                <a:spcPct val="90000"/>
              </a:lnSpc>
              <a:defRPr/>
            </a:pPr>
            <a:r>
              <a:rPr lang="de-DE" sz="1800" b="1" dirty="0"/>
              <a:t>	</a:t>
            </a:r>
            <a:r>
              <a:rPr lang="de-DE" sz="2000" b="1" dirty="0"/>
              <a:t>PH Homepage:</a:t>
            </a:r>
          </a:p>
          <a:p>
            <a:pPr>
              <a:lnSpc>
                <a:spcPct val="90000"/>
              </a:lnSpc>
              <a:defRPr/>
            </a:pPr>
            <a:r>
              <a:rPr lang="de-DE" sz="2000" dirty="0"/>
              <a:t> 	Fakultät II → Fach Deutsch → Sprecherziehung</a:t>
            </a:r>
          </a:p>
          <a:p>
            <a:pPr algn="ctr">
              <a:lnSpc>
                <a:spcPct val="90000"/>
              </a:lnSpc>
              <a:defRPr/>
            </a:pPr>
            <a:r>
              <a:rPr lang="de-DE" altLang="de-DE" sz="5400" dirty="0">
                <a:solidFill>
                  <a:schemeClr val="tx1"/>
                </a:solidFill>
              </a:rPr>
              <a:t/>
            </a:r>
            <a:br>
              <a:rPr lang="de-DE" altLang="de-DE" sz="5400" dirty="0">
                <a:solidFill>
                  <a:schemeClr val="tx1"/>
                </a:solidFill>
              </a:rPr>
            </a:br>
            <a:endParaRPr lang="de-DE" sz="5400" b="1" dirty="0">
              <a:solidFill>
                <a:schemeClr val="tx1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de-DE" sz="5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de-DE" sz="2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BB713F-070E-48E4-937B-3B508921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67" y="5099035"/>
            <a:ext cx="6691024" cy="46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81267" y="10479767"/>
            <a:ext cx="5232354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de-DE" sz="1050" dirty="0"/>
              <a:t>Aus: </a:t>
            </a:r>
            <a:r>
              <a:rPr lang="de-DE" sz="1050" dirty="0" err="1"/>
              <a:t>Allhoff</a:t>
            </a:r>
            <a:r>
              <a:rPr lang="de-DE" sz="1050" dirty="0"/>
              <a:t>, D.-W. und W. (</a:t>
            </a:r>
            <a:r>
              <a:rPr lang="de-DE" sz="1050" baseline="30000" dirty="0"/>
              <a:t>15 </a:t>
            </a:r>
            <a:r>
              <a:rPr lang="de-DE" sz="1050" dirty="0"/>
              <a:t>2010): Rhetorik &amp; Kommunikation</a:t>
            </a:r>
            <a:endParaRPr kumimoji="0" lang="de-DE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0" dirty="0">
                <a:solidFill>
                  <a:srgbClr val="C00000"/>
                </a:solidFill>
              </a:rPr>
              <a:t>7. Lehrende in der Sprecherziehung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cs typeface="Arial" panose="020B0604020202020204" pitchFamily="34" charset="0"/>
              </a:rPr>
              <a:t>Kerstin </a:t>
            </a:r>
            <a:r>
              <a:rPr lang="de-DE" altLang="de-DE" dirty="0" err="1">
                <a:cs typeface="Arial" panose="020B0604020202020204" pitchFamily="34" charset="0"/>
              </a:rPr>
              <a:t>Hillegeist</a:t>
            </a: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cs typeface="Arial" panose="020B0604020202020204" pitchFamily="34" charset="0"/>
                <a:hlinkClick r:id="rId2"/>
              </a:rPr>
              <a:t>hillegeist@ph-weingarten.de</a:t>
            </a: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3200" dirty="0">
                <a:cs typeface="Arial" panose="020B0604020202020204" pitchFamily="34" charset="0"/>
              </a:rPr>
              <a:t>Sprechstunde: </a:t>
            </a:r>
          </a:p>
          <a:p>
            <a:pPr>
              <a:spcBef>
                <a:spcPct val="0"/>
              </a:spcBef>
            </a:pPr>
            <a:r>
              <a:rPr lang="de-DE" sz="3200" dirty="0">
                <a:ea typeface="Calibri" panose="020F0502020204030204" pitchFamily="34" charset="0"/>
                <a:cs typeface="Times New Roman" panose="02020603050405020304" pitchFamily="18" charset="0"/>
              </a:rPr>
              <a:t>n.V. Terminabsprache per Mail</a:t>
            </a:r>
            <a:endParaRPr lang="de-DE" altLang="de-DE" sz="3200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4000" dirty="0"/>
          </a:p>
          <a:p>
            <a:pPr>
              <a:spcBef>
                <a:spcPts val="0"/>
              </a:spcBef>
              <a:defRPr/>
            </a:pPr>
            <a:endParaRPr lang="de-DE" sz="4000" dirty="0"/>
          </a:p>
          <a:p>
            <a:pPr>
              <a:spcBef>
                <a:spcPts val="0"/>
              </a:spcBef>
              <a:defRPr/>
            </a:pPr>
            <a:endParaRPr lang="de-DE" sz="4000" dirty="0"/>
          </a:p>
          <a:p>
            <a:pPr>
              <a:spcBef>
                <a:spcPts val="0"/>
              </a:spcBef>
              <a:defRPr/>
            </a:pPr>
            <a:endParaRPr lang="de-DE" sz="2400" dirty="0"/>
          </a:p>
          <a:p>
            <a:pPr>
              <a:spcBef>
                <a:spcPts val="0"/>
              </a:spcBef>
              <a:defRPr/>
            </a:pPr>
            <a:endParaRPr lang="de-DE" sz="4000" dirty="0"/>
          </a:p>
          <a:p>
            <a:pPr>
              <a:spcBef>
                <a:spcPts val="0"/>
              </a:spcBef>
              <a:defRPr/>
            </a:pPr>
            <a:r>
              <a:rPr lang="de-DE" dirty="0"/>
              <a:t>Fabian Thomas</a:t>
            </a:r>
          </a:p>
          <a:p>
            <a:pPr>
              <a:spcBef>
                <a:spcPts val="0"/>
              </a:spcBef>
              <a:defRPr/>
            </a:pPr>
            <a:endParaRPr lang="de-DE" dirty="0"/>
          </a:p>
          <a:p>
            <a:pPr>
              <a:spcBef>
                <a:spcPts val="0"/>
              </a:spcBef>
              <a:defRPr/>
            </a:pPr>
            <a:r>
              <a:rPr lang="de-DE" dirty="0">
                <a:hlinkClick r:id="rId3"/>
              </a:rPr>
              <a:t>thomas@ph-weingarten.de</a:t>
            </a:r>
            <a:endParaRPr lang="de-DE" dirty="0"/>
          </a:p>
          <a:p>
            <a:pPr>
              <a:spcBef>
                <a:spcPts val="0"/>
              </a:spcBef>
            </a:pPr>
            <a:endParaRPr lang="de-DE" altLang="de-DE" sz="32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altLang="de-DE" sz="3200" dirty="0">
                <a:cs typeface="Arial" panose="020B0604020202020204" pitchFamily="34" charset="0"/>
              </a:rPr>
              <a:t>Sprechstunde: </a:t>
            </a:r>
          </a:p>
          <a:p>
            <a:pPr>
              <a:spcBef>
                <a:spcPts val="0"/>
              </a:spcBef>
            </a:pPr>
            <a:r>
              <a:rPr lang="de-DE" sz="3200" dirty="0">
                <a:ea typeface="Calibri" panose="020F0502020204030204" pitchFamily="34" charset="0"/>
                <a:cs typeface="Times New Roman" panose="02020603050405020304" pitchFamily="18" charset="0"/>
              </a:rPr>
              <a:t>n.V. Terminabsprache per Mail</a:t>
            </a:r>
            <a:endParaRPr lang="de-DE" sz="3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10</a:t>
            </a:fld>
            <a:endParaRPr lang="de-DE"/>
          </a:p>
        </p:txBody>
      </p:sp>
      <p:pic>
        <p:nvPicPr>
          <p:cNvPr id="7" name="Picture 2" descr="C:\Users\Kerstin\ownCloud\PH\Fach Sprecherziehung\Homepage\Fotos_KH\Kerstin_Hillege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1" y="3077368"/>
            <a:ext cx="2127459" cy="29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75F3D61-A57C-4095-A534-E467DFAB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3230396"/>
            <a:ext cx="3426159" cy="296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"/>
              </a:rPr>
              <a:t>?</a:t>
            </a:r>
          </a:p>
          <a:p>
            <a:pPr algn="ctr"/>
            <a:r>
              <a:rPr lang="de-DE" altLang="de-DE" u="sng" dirty="0">
                <a:solidFill>
                  <a:schemeClr val="accent5"/>
                </a:solidFill>
              </a:rPr>
              <a:t>http://deutsch.ph-weingarten.de/facheinrichtungen/ba-lehramt/faq-lehramt/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3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Agenda</a:t>
            </a:r>
            <a:endParaRPr dirty="0"/>
          </a:p>
        </p:txBody>
      </p:sp>
      <p:sp>
        <p:nvSpPr>
          <p:cNvPr id="465" name="Textebene 1…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dirty="0">
                <a:solidFill>
                  <a:schemeClr val="accent5"/>
                </a:solidFill>
              </a:rPr>
              <a:t>Stimm- und Sprechscreening Projekt </a:t>
            </a:r>
            <a:r>
              <a:rPr lang="de-DE" dirty="0" err="1">
                <a:solidFill>
                  <a:schemeClr val="accent5"/>
                </a:solidFill>
              </a:rPr>
              <a:t>PHokus</a:t>
            </a:r>
            <a:endParaRPr lang="de-DE" dirty="0">
              <a:solidFill>
                <a:schemeClr val="accent5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dirty="0">
                <a:solidFill>
                  <a:schemeClr val="accent5"/>
                </a:solidFill>
              </a:rPr>
              <a:t>Verankerung im Studium</a:t>
            </a:r>
          </a:p>
          <a:p>
            <a:pPr marL="742950" indent="-742950">
              <a:buFont typeface="+mj-lt"/>
              <a:buAutoNum type="arabicPeriod"/>
            </a:pPr>
            <a:r>
              <a:rPr lang="de-DE" dirty="0">
                <a:solidFill>
                  <a:schemeClr val="accent5"/>
                </a:solidFill>
              </a:rPr>
              <a:t>Sprecherziehung allgemein</a:t>
            </a:r>
          </a:p>
          <a:p>
            <a:pPr marL="742950" indent="-742950">
              <a:buFont typeface="+mj-lt"/>
              <a:buAutoNum type="arabicPeriod"/>
            </a:pPr>
            <a:r>
              <a:rPr lang="de-DE" dirty="0">
                <a:solidFill>
                  <a:schemeClr val="accent5"/>
                </a:solidFill>
              </a:rPr>
              <a:t>Anmeldung und </a:t>
            </a:r>
            <a:r>
              <a:rPr lang="de-DE" dirty="0" smtClean="0">
                <a:solidFill>
                  <a:schemeClr val="accent5"/>
                </a:solidFill>
              </a:rPr>
              <a:t>Studienleistungen</a:t>
            </a:r>
          </a:p>
          <a:p>
            <a:pPr marL="742950" indent="-742950">
              <a:buFont typeface="+mj-lt"/>
              <a:buAutoNum type="arabicPeriod"/>
            </a:pPr>
            <a:r>
              <a:rPr lang="de-DE" dirty="0" smtClean="0">
                <a:solidFill>
                  <a:schemeClr val="accent5"/>
                </a:solidFill>
              </a:rPr>
              <a:t>Schein Modul GFB2</a:t>
            </a:r>
          </a:p>
          <a:p>
            <a:pPr marL="742950" indent="-742950">
              <a:buFont typeface="+mj-lt"/>
              <a:buAutoNum type="arabicPeriod"/>
            </a:pPr>
            <a:r>
              <a:rPr lang="de-DE" dirty="0" smtClean="0">
                <a:solidFill>
                  <a:schemeClr val="accent5"/>
                </a:solidFill>
              </a:rPr>
              <a:t>Weitere </a:t>
            </a:r>
            <a:r>
              <a:rPr lang="de-DE" dirty="0">
                <a:solidFill>
                  <a:schemeClr val="accent5"/>
                </a:solidFill>
              </a:rPr>
              <a:t>Angebote der Sprecherziehung</a:t>
            </a:r>
          </a:p>
          <a:p>
            <a:pPr marL="742950" indent="-742950">
              <a:lnSpc>
                <a:spcPct val="83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5"/>
                </a:solidFill>
              </a:rPr>
              <a:t>Lehrende</a:t>
            </a:r>
          </a:p>
          <a:p>
            <a:pPr eaLnBrk="1" hangingPunct="1">
              <a:lnSpc>
                <a:spcPct val="83000"/>
              </a:lnSpc>
            </a:pPr>
            <a:endParaRPr lang="de-DE" dirty="0">
              <a:solidFill>
                <a:srgbClr val="C8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0" dirty="0">
                <a:solidFill>
                  <a:schemeClr val="accent5"/>
                </a:solidFill>
              </a:rPr>
              <a:t>1. Stimmscreening Projekt </a:t>
            </a:r>
            <a:r>
              <a:rPr lang="de-DE" b="0" dirty="0" err="1">
                <a:solidFill>
                  <a:schemeClr val="accent5"/>
                </a:solidFill>
              </a:rPr>
              <a:t>PHokus</a:t>
            </a:r>
            <a:endParaRPr lang="de-DE" b="0" dirty="0">
              <a:solidFill>
                <a:schemeClr val="accent5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447800" y="3111499"/>
            <a:ext cx="14116852" cy="9088521"/>
          </a:xfrm>
        </p:spPr>
        <p:txBody>
          <a:bodyPr>
            <a:normAutofit fontScale="550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571500" indent="-571500">
              <a:buFontTx/>
              <a:buChar char="-"/>
            </a:pPr>
            <a:r>
              <a:rPr lang="de-DE" sz="5100" b="1" dirty="0" smtClean="0"/>
              <a:t>OSA1 </a:t>
            </a:r>
            <a:r>
              <a:rPr lang="de-DE" sz="5100" b="1" dirty="0"/>
              <a:t>und Stimm- und </a:t>
            </a:r>
            <a:r>
              <a:rPr lang="de-DE" sz="5100" b="1" dirty="0" smtClean="0"/>
              <a:t>Sprechscreening: </a:t>
            </a:r>
            <a:r>
              <a:rPr lang="de-DE" sz="5100" dirty="0"/>
              <a:t>Pflicht für Teilnahme an den Übungen in der Sprecherziehung</a:t>
            </a:r>
          </a:p>
          <a:p>
            <a:pPr marL="571500" indent="-571500">
              <a:buFontTx/>
              <a:buChar char="-"/>
            </a:pPr>
            <a:r>
              <a:rPr lang="de-DE" sz="5100" b="1" dirty="0"/>
              <a:t>Ziel:</a:t>
            </a:r>
            <a:r>
              <a:rPr lang="de-DE" sz="5100" dirty="0"/>
              <a:t> Einschätzung Ihrer stimmlichen und sprecherischen Fähigkeiten für Sprechberuf</a:t>
            </a:r>
          </a:p>
          <a:p>
            <a:pPr marL="571500" indent="-571500">
              <a:buFontTx/>
              <a:buChar char="-"/>
            </a:pPr>
            <a:r>
              <a:rPr lang="de-DE" sz="5100" b="1" dirty="0" smtClean="0"/>
              <a:t>Terminplanung: </a:t>
            </a:r>
            <a:r>
              <a:rPr lang="de-DE" sz="5100" dirty="0" smtClean="0"/>
              <a:t>Bitte beachten Sie die Mail von </a:t>
            </a:r>
            <a:r>
              <a:rPr lang="de-DE" sz="5100" dirty="0" smtClean="0">
                <a:hlinkClick r:id="rId2"/>
              </a:rPr>
              <a:t>stimme.phokus@ph-weingarten.de</a:t>
            </a:r>
            <a:r>
              <a:rPr lang="de-DE" sz="5100" dirty="0" smtClean="0"/>
              <a:t> und wählen einen Raum und einen Termin aus </a:t>
            </a:r>
            <a:r>
              <a:rPr lang="de-DE" sz="5100" dirty="0" smtClean="0">
                <a:sym typeface="Wingdings" panose="05000000000000000000" pitchFamily="2" charset="2"/>
              </a:rPr>
              <a:t> </a:t>
            </a:r>
            <a:r>
              <a:rPr lang="de-DE" sz="5100" b="1" dirty="0" smtClean="0">
                <a:sym typeface="Wingdings" panose="05000000000000000000" pitchFamily="2" charset="2"/>
              </a:rPr>
              <a:t>Verbindliche Anmeldung</a:t>
            </a:r>
            <a:r>
              <a:rPr lang="de-DE" sz="5100" dirty="0" smtClean="0">
                <a:sym typeface="Wingdings" panose="05000000000000000000" pitchFamily="2" charset="2"/>
              </a:rPr>
              <a:t>, falls verhindert Absage per Mail </a:t>
            </a:r>
            <a:endParaRPr lang="de-DE" sz="5100" dirty="0" smtClean="0"/>
          </a:p>
          <a:p>
            <a:pPr marL="571500" indent="-571500">
              <a:buFontTx/>
              <a:buChar char="-"/>
            </a:pPr>
            <a:r>
              <a:rPr lang="de-DE" sz="5100" dirty="0" smtClean="0"/>
              <a:t>Weitere Informationen im </a:t>
            </a:r>
            <a:r>
              <a:rPr lang="de-DE" sz="5100" b="1" dirty="0" err="1" smtClean="0"/>
              <a:t>moopaed</a:t>
            </a:r>
            <a:r>
              <a:rPr lang="de-DE" sz="5100" b="1" dirty="0" smtClean="0"/>
              <a:t>-Kurs </a:t>
            </a:r>
            <a:r>
              <a:rPr lang="de-DE" sz="5100" b="1" dirty="0" err="1" smtClean="0"/>
              <a:t>PHokus</a:t>
            </a:r>
            <a:r>
              <a:rPr lang="de-DE" sz="5100" b="1" dirty="0" smtClean="0"/>
              <a:t> Stimme</a:t>
            </a:r>
            <a:endParaRPr lang="de-DE" sz="51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3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719478-A35C-4CBA-9A11-8C22298F8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758" y="3111500"/>
            <a:ext cx="14267464" cy="8748000"/>
          </a:xfr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D719478-A35C-4CBA-9A11-8C22298F8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758" y="3111500"/>
            <a:ext cx="14291894" cy="8763000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3111500"/>
            <a:ext cx="2184818" cy="14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72" y="2834229"/>
            <a:ext cx="9154990" cy="38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feil nach unten 9"/>
          <p:cNvSpPr/>
          <p:nvPr/>
        </p:nvSpPr>
        <p:spPr>
          <a:xfrm>
            <a:off x="1621935" y="2380185"/>
            <a:ext cx="845579" cy="731315"/>
          </a:xfrm>
          <a:prstGeom prst="downArrow">
            <a:avLst/>
          </a:prstGeom>
          <a:solidFill>
            <a:srgbClr val="00B0F0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4873135" y="2273299"/>
            <a:ext cx="845579" cy="731315"/>
          </a:xfrm>
          <a:prstGeom prst="downArrow">
            <a:avLst/>
          </a:prstGeom>
          <a:solidFill>
            <a:srgbClr val="00B0F0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41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chemeClr val="accent5"/>
              </a:solidFill>
            </a:endParaRPr>
          </a:p>
          <a:p>
            <a:r>
              <a:rPr lang="de-DE" b="0" dirty="0">
                <a:solidFill>
                  <a:schemeClr val="accent5"/>
                </a:solidFill>
              </a:rPr>
              <a:t>2. Verankerung im Studium - Beispiel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4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719478-A35C-4CBA-9A11-8C22298F8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2981" y="3204243"/>
            <a:ext cx="14436067" cy="8851399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4" y="3204243"/>
            <a:ext cx="14796424" cy="867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448800" y="5082381"/>
            <a:ext cx="5806440" cy="213391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Teilnahme GFB2</a:t>
            </a:r>
            <a:r>
              <a:rPr kumimoji="0" lang="de-DE" sz="4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Sprecherziehung bis zum 5. Semester</a:t>
            </a:r>
            <a:endParaRPr kumimoji="0" lang="de-DE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199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altLang="de-DE" b="0" dirty="0">
                <a:solidFill>
                  <a:schemeClr val="accent5"/>
                </a:solidFill>
              </a:rPr>
              <a:t>2. Angebote der Sprecherziehung </a:t>
            </a:r>
          </a:p>
          <a:p>
            <a:r>
              <a:rPr lang="de-DE" altLang="de-DE" b="0" dirty="0">
                <a:solidFill>
                  <a:schemeClr val="accent5"/>
                </a:solidFill>
              </a:rPr>
              <a:t>    in Modul GFB2</a:t>
            </a:r>
            <a:endParaRPr lang="de-DE" b="0" dirty="0">
              <a:solidFill>
                <a:schemeClr val="accent5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3200" b="1" dirty="0">
                <a:solidFill>
                  <a:schemeClr val="accent5"/>
                </a:solidFill>
              </a:rPr>
              <a:t>Das könnte Sie interessieren…</a:t>
            </a:r>
          </a:p>
          <a:p>
            <a:pPr>
              <a:lnSpc>
                <a:spcPct val="100000"/>
              </a:lnSpc>
              <a:defRPr/>
            </a:pPr>
            <a:r>
              <a:rPr lang="de-DE" altLang="de-DE" sz="2800" b="1" dirty="0"/>
              <a:t>STIMME</a:t>
            </a:r>
          </a:p>
          <a:p>
            <a:pPr>
              <a:lnSpc>
                <a:spcPct val="100000"/>
              </a:lnSpc>
              <a:defRPr/>
            </a:pPr>
            <a:r>
              <a:rPr lang="de-DE" altLang="de-DE" sz="2800" dirty="0"/>
              <a:t>	</a:t>
            </a:r>
            <a:r>
              <a:rPr lang="de-DE" altLang="de-DE" sz="2800" dirty="0" smtClean="0"/>
              <a:t>Stimme im Sprechberuf mit Körper-, Atem- und Stimmtraining</a:t>
            </a:r>
          </a:p>
          <a:p>
            <a:pPr>
              <a:lnSpc>
                <a:spcPct val="100000"/>
              </a:lnSpc>
              <a:defRPr/>
            </a:pPr>
            <a:r>
              <a:rPr lang="de-DE" altLang="de-DE" sz="2800" b="1" dirty="0" smtClean="0"/>
              <a:t>PHONETIK</a:t>
            </a:r>
            <a:endParaRPr lang="de-DE" altLang="de-DE" sz="2800" dirty="0"/>
          </a:p>
          <a:p>
            <a:pPr>
              <a:lnSpc>
                <a:spcPct val="100000"/>
              </a:lnSpc>
              <a:defRPr/>
            </a:pPr>
            <a:r>
              <a:rPr lang="de-DE" altLang="de-DE" sz="2800" dirty="0"/>
              <a:t>	Standardaussprache Deutsch für </a:t>
            </a:r>
            <a:r>
              <a:rPr lang="de-DE" altLang="de-DE" sz="2800" dirty="0" err="1" smtClean="0"/>
              <a:t>Dialektsprecher:innen</a:t>
            </a:r>
            <a:r>
              <a:rPr lang="de-DE" altLang="de-DE" sz="2800" dirty="0" smtClean="0"/>
              <a:t> </a:t>
            </a:r>
            <a:endParaRPr lang="de-DE" altLang="de-DE" sz="2800" dirty="0"/>
          </a:p>
          <a:p>
            <a:pPr>
              <a:lnSpc>
                <a:spcPct val="100000"/>
              </a:lnSpc>
              <a:defRPr/>
            </a:pPr>
            <a:r>
              <a:rPr lang="de-DE" altLang="de-DE" sz="2800" b="1" dirty="0"/>
              <a:t>RHETORIK</a:t>
            </a:r>
            <a:endParaRPr lang="de-DE" altLang="de-DE" sz="2800" dirty="0"/>
          </a:p>
          <a:p>
            <a:pPr>
              <a:lnSpc>
                <a:spcPct val="100000"/>
              </a:lnSpc>
              <a:defRPr/>
            </a:pPr>
            <a:r>
              <a:rPr lang="de-DE" altLang="de-DE" sz="2800" dirty="0"/>
              <a:t>	</a:t>
            </a:r>
            <a:r>
              <a:rPr lang="de-DE" altLang="de-DE" sz="2800" dirty="0" smtClean="0"/>
              <a:t>Präsentationstraining, Professionelle Gesprächsführung, Konfliktmanagement</a:t>
            </a:r>
            <a:endParaRPr lang="de-DE" altLang="de-DE" sz="2800" dirty="0"/>
          </a:p>
          <a:p>
            <a:pPr>
              <a:lnSpc>
                <a:spcPct val="100000"/>
              </a:lnSpc>
              <a:defRPr/>
            </a:pPr>
            <a:r>
              <a:rPr lang="de-DE" altLang="de-DE" sz="2800" b="1" dirty="0"/>
              <a:t>SPRECHAUSDRUCK</a:t>
            </a:r>
          </a:p>
          <a:p>
            <a:pPr>
              <a:lnSpc>
                <a:spcPct val="100000"/>
              </a:lnSpc>
              <a:defRPr/>
            </a:pPr>
            <a:r>
              <a:rPr lang="de-DE" altLang="de-DE" sz="2800" dirty="0"/>
              <a:t>	</a:t>
            </a:r>
            <a:r>
              <a:rPr lang="de-DE" altLang="de-DE" sz="2800" dirty="0" smtClean="0"/>
              <a:t>Spannend </a:t>
            </a:r>
            <a:r>
              <a:rPr lang="de-DE" altLang="de-DE" sz="2800" dirty="0"/>
              <a:t>e</a:t>
            </a:r>
            <a:r>
              <a:rPr lang="de-DE" altLang="de-DE" sz="2800" dirty="0" smtClean="0"/>
              <a:t>rzählen und vorlesen</a:t>
            </a:r>
            <a:endParaRPr lang="de-DE" altLang="de-DE" sz="2800" dirty="0"/>
          </a:p>
          <a:p>
            <a:pPr marL="1143000" indent="-1143000" algn="ctr">
              <a:buFont typeface="Wingdings"/>
              <a:buChar char="à"/>
              <a:defRPr/>
            </a:pPr>
            <a:r>
              <a:rPr lang="de-DE" sz="3200" b="1" dirty="0">
                <a:solidFill>
                  <a:schemeClr val="accent5"/>
                </a:solidFill>
              </a:rPr>
              <a:t>Schwerpunktwahl je nach Selbsteinschätzung, Interesse und Ergebnis des Stimm- und </a:t>
            </a:r>
            <a:r>
              <a:rPr lang="de-DE" sz="3200" b="1" dirty="0" smtClean="0">
                <a:solidFill>
                  <a:schemeClr val="accent5"/>
                </a:solidFill>
              </a:rPr>
              <a:t>Sprechscreenings (</a:t>
            </a:r>
            <a:r>
              <a:rPr lang="de-DE" sz="3200" b="1" dirty="0" err="1" smtClean="0">
                <a:solidFill>
                  <a:schemeClr val="accent5"/>
                </a:solidFill>
              </a:rPr>
              <a:t>PHokus</a:t>
            </a:r>
            <a:r>
              <a:rPr lang="de-DE" sz="3200" b="1" dirty="0" smtClean="0">
                <a:solidFill>
                  <a:schemeClr val="accent5"/>
                </a:solidFill>
              </a:rPr>
              <a:t> Stimme)</a:t>
            </a:r>
            <a:endParaRPr lang="de-DE" sz="3200" b="1" dirty="0">
              <a:solidFill>
                <a:schemeClr val="accent5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0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chemeClr val="accent5"/>
              </a:solidFill>
            </a:endParaRPr>
          </a:p>
          <a:p>
            <a:r>
              <a:rPr lang="de-DE" b="0" dirty="0">
                <a:solidFill>
                  <a:schemeClr val="accent5"/>
                </a:solidFill>
              </a:rPr>
              <a:t>3. Sprecherziehung allgemein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b="1" dirty="0"/>
              <a:t>Modulhandbuch: Belegung </a:t>
            </a:r>
            <a:r>
              <a:rPr lang="de-DE" altLang="de-DE" b="1" dirty="0" smtClean="0"/>
              <a:t>bis zum </a:t>
            </a:r>
            <a:r>
              <a:rPr lang="de-DE" altLang="de-DE" b="1" dirty="0"/>
              <a:t>5. </a:t>
            </a:r>
            <a:r>
              <a:rPr lang="de-DE" altLang="de-DE" b="1" dirty="0" smtClean="0"/>
              <a:t>Semester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 smtClean="0"/>
              <a:t>1 </a:t>
            </a:r>
            <a:r>
              <a:rPr lang="de-DE" altLang="de-DE" dirty="0"/>
              <a:t>SWS (= 1 Veranstaltung á 45 Minuten/ Woche)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/>
              <a:t>Gruppe von ca. 10 Teilnehmern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/>
              <a:t>Bei Interesse Mehrfachbelegung möglich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chemeClr val="accent5"/>
              </a:solidFill>
            </a:endParaRPr>
          </a:p>
          <a:p>
            <a:r>
              <a:rPr lang="de-DE" b="0" dirty="0">
                <a:solidFill>
                  <a:schemeClr val="accent5"/>
                </a:solidFill>
              </a:rPr>
              <a:t>4. Anmeldung und Studienleistungen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b="1" dirty="0">
                <a:solidFill>
                  <a:srgbClr val="FF0000"/>
                </a:solidFill>
              </a:rPr>
              <a:t>Ausschließlich über das </a:t>
            </a:r>
            <a:r>
              <a:rPr lang="de-DE" altLang="de-DE" b="1" dirty="0" smtClean="0">
                <a:solidFill>
                  <a:srgbClr val="FF0000"/>
                </a:solidFill>
              </a:rPr>
              <a:t>LSF: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endParaRPr lang="de-DE" altLang="de-DE" dirty="0" smtClean="0">
              <a:solidFill>
                <a:schemeClr val="tx1"/>
              </a:solidFill>
            </a:endParaRP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de-DE" altLang="de-DE" sz="1400" dirty="0" smtClean="0">
                <a:solidFill>
                  <a:schemeClr val="tx1"/>
                </a:solidFill>
                <a:hlinkClick r:id="rId2"/>
              </a:rPr>
              <a:t>https://lsf.ph-weingarten.de/qisserverwg/rds?state=wtree&amp;search=1&amp;trex=step&amp;root120222=49512%7C50792%7C50687%7C51743%7C51540%7C50286%7C50117&amp;P.vx=kurz</a:t>
            </a:r>
            <a:endParaRPr lang="de-DE" altLang="de-DE" sz="14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 smtClean="0">
                <a:solidFill>
                  <a:schemeClr val="tx1"/>
                </a:solidFill>
              </a:rPr>
              <a:t>Kürzel </a:t>
            </a:r>
            <a:r>
              <a:rPr lang="de-DE" altLang="de-DE" dirty="0">
                <a:solidFill>
                  <a:schemeClr val="tx1"/>
                </a:solidFill>
              </a:rPr>
              <a:t>im LSF: </a:t>
            </a:r>
            <a:r>
              <a:rPr lang="de-DE" altLang="de-DE" b="1" dirty="0">
                <a:solidFill>
                  <a:schemeClr val="tx1"/>
                </a:solidFill>
              </a:rPr>
              <a:t>AN</a:t>
            </a:r>
            <a:r>
              <a:rPr lang="de-DE" altLang="de-DE" dirty="0">
                <a:solidFill>
                  <a:schemeClr val="tx1"/>
                </a:solidFill>
              </a:rPr>
              <a:t>-gemeldet, </a:t>
            </a:r>
            <a:r>
              <a:rPr lang="de-DE" altLang="de-DE" b="1" dirty="0">
                <a:solidFill>
                  <a:schemeClr val="tx1"/>
                </a:solidFill>
              </a:rPr>
              <a:t>ZU</a:t>
            </a:r>
            <a:r>
              <a:rPr lang="de-DE" altLang="de-DE" dirty="0">
                <a:solidFill>
                  <a:schemeClr val="tx1"/>
                </a:solidFill>
              </a:rPr>
              <a:t>-gelassen 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de-DE" altLang="de-DE" dirty="0">
                <a:solidFill>
                  <a:schemeClr val="tx1"/>
                </a:solidFill>
                <a:sym typeface="Wingdings" pitchFamily="2" charset="2"/>
              </a:rPr>
              <a:t>	 erst dann Platz in Veranstaltung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chemeClr val="tx1"/>
                </a:solidFill>
              </a:rPr>
              <a:t>Erst Höhersemestrige (früher LSF-Zugang)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b="1" dirty="0">
                <a:solidFill>
                  <a:srgbClr val="C00000"/>
                </a:solidFill>
              </a:rPr>
              <a:t>STO-</a:t>
            </a:r>
            <a:r>
              <a:rPr lang="de-DE" altLang="de-DE" b="1" dirty="0" err="1">
                <a:solidFill>
                  <a:srgbClr val="C00000"/>
                </a:solidFill>
              </a:rPr>
              <a:t>rniert</a:t>
            </a:r>
            <a:r>
              <a:rPr lang="de-DE" altLang="de-DE" b="1" dirty="0">
                <a:solidFill>
                  <a:srgbClr val="C00000"/>
                </a:solidFill>
              </a:rPr>
              <a:t>, wenn zum 1. Termin unentschuldigtes </a:t>
            </a:r>
            <a:r>
              <a:rPr lang="de-DE" altLang="de-DE" b="1" dirty="0" smtClean="0">
                <a:solidFill>
                  <a:srgbClr val="C00000"/>
                </a:solidFill>
              </a:rPr>
              <a:t>Fehlen!</a:t>
            </a:r>
            <a:endParaRPr lang="de-DE" altLang="de-DE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chemeClr val="tx1"/>
                </a:solidFill>
              </a:rPr>
              <a:t>Nachrücken über LSF nach der 1. VL-Woche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7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3421063"/>
            <a:ext cx="45624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3824288"/>
            <a:ext cx="1762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9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0" dirty="0"/>
              <a:t>5. Schein Modul GFB2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4"/>
          </p:nvPr>
        </p:nvSpPr>
        <p:spPr>
          <a:xfrm>
            <a:off x="1447800" y="3077368"/>
            <a:ext cx="7391400" cy="9089232"/>
          </a:xfrm>
        </p:spPr>
        <p:txBody>
          <a:bodyPr/>
          <a:lstStyle/>
          <a:p>
            <a:r>
              <a:rPr lang="de-DE" dirty="0"/>
              <a:t>Homepage und </a:t>
            </a:r>
            <a:r>
              <a:rPr lang="de-DE" dirty="0" err="1"/>
              <a:t>moopaed</a:t>
            </a:r>
            <a:r>
              <a:rPr lang="de-DE" dirty="0"/>
              <a:t> PHW</a:t>
            </a:r>
          </a:p>
          <a:p>
            <a:r>
              <a:rPr lang="de-DE" dirty="0"/>
              <a:t>→ </a:t>
            </a:r>
            <a:r>
              <a:rPr lang="de-DE" sz="2800" dirty="0"/>
              <a:t>Deutsch</a:t>
            </a:r>
          </a:p>
          <a:p>
            <a:r>
              <a:rPr lang="de-DE" sz="2800" dirty="0"/>
              <a:t>  → Sprecherziehung</a:t>
            </a:r>
          </a:p>
          <a:p>
            <a:r>
              <a:rPr lang="de-DE" sz="2800" dirty="0"/>
              <a:t>     → </a:t>
            </a:r>
            <a:r>
              <a:rPr lang="de-DE" sz="2800" dirty="0" smtClean="0"/>
              <a:t>Teilnahmeinformationen</a:t>
            </a:r>
          </a:p>
          <a:p>
            <a:endParaRPr lang="de-DE" sz="2800" dirty="0"/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800" dirty="0" smtClean="0"/>
              <a:t>Mehr Informationen zur gegebenen Zeit 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800" dirty="0" smtClean="0"/>
              <a:t>Unterschrift </a:t>
            </a:r>
            <a:r>
              <a:rPr lang="de-DE" sz="2800" dirty="0"/>
              <a:t>ab der vorletzten Semesterwoche von zuständigen Lehrenden 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800" dirty="0"/>
              <a:t>Unterschrift nur bei vollständig absolvierten Studienleistungen</a:t>
            </a:r>
            <a:r>
              <a:rPr lang="de-DE" sz="2800" dirty="0" smtClean="0"/>
              <a:t>!!</a:t>
            </a:r>
          </a:p>
          <a:p>
            <a:pPr>
              <a:lnSpc>
                <a:spcPct val="100000"/>
              </a:lnSpc>
            </a:pPr>
            <a:endParaRPr lang="de-DE" sz="2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8</a:t>
            </a:fld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D46C174-A9BA-4562-99E7-B7E2D2ADF4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5451" y="3077368"/>
            <a:ext cx="6420466" cy="9089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D46C174-A9BA-4562-99E7-B7E2D2ADF4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5866" y="2881648"/>
            <a:ext cx="6558720" cy="92849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5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chemeClr val="accent5"/>
              </a:solidFill>
            </a:endParaRPr>
          </a:p>
          <a:p>
            <a:r>
              <a:rPr lang="de-DE" b="0" dirty="0">
                <a:solidFill>
                  <a:schemeClr val="accent5"/>
                </a:solidFill>
              </a:rPr>
              <a:t>6. Weitere Angebote der Sprecherziehung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de-DE" sz="3600" b="1" dirty="0"/>
              <a:t>Individuelle Beratung </a:t>
            </a:r>
          </a:p>
          <a:p>
            <a:pPr>
              <a:defRPr/>
            </a:pPr>
            <a:r>
              <a:rPr lang="de-DE" sz="3600" dirty="0"/>
              <a:t>   z.B. als Empfehlung beim Stimm- und Sprechscreening </a:t>
            </a:r>
          </a:p>
          <a:p>
            <a:pPr>
              <a:defRPr/>
            </a:pPr>
            <a:r>
              <a:rPr lang="de-DE" sz="3600" b="1" dirty="0"/>
              <a:t>Einzelunterricht Sprecherziehung</a:t>
            </a:r>
          </a:p>
          <a:p>
            <a:pPr marL="457200" lvl="1" indent="0">
              <a:buNone/>
              <a:defRPr/>
            </a:pPr>
            <a:r>
              <a:rPr lang="de-DE" sz="3600" dirty="0"/>
              <a:t>z. B. bei ‚Lampenfieber‘, Problemen mit Stimme, Atmung oder Aussprache, monotonem Sprechausdruck, …</a:t>
            </a:r>
          </a:p>
          <a:p>
            <a:pPr>
              <a:defRPr/>
            </a:pPr>
            <a:r>
              <a:rPr lang="de-DE" sz="3600" b="1" dirty="0"/>
              <a:t>Stimmtherapie</a:t>
            </a:r>
            <a:endParaRPr lang="de-DE" sz="3600" dirty="0"/>
          </a:p>
          <a:p>
            <a:pPr marL="400050" lvl="1" indent="0">
              <a:buNone/>
              <a:defRPr/>
            </a:pPr>
            <a:r>
              <a:rPr lang="de-DE" sz="3600" dirty="0"/>
              <a:t>Kooperation der Sprecherziehung mit der Schule für Logopädie Weingarten</a:t>
            </a:r>
          </a:p>
          <a:p>
            <a:pPr marL="400050" lvl="1" indent="0">
              <a:buNone/>
              <a:defRPr/>
            </a:pPr>
            <a:endParaRPr lang="de-DE" sz="3600" dirty="0"/>
          </a:p>
          <a:p>
            <a:pPr marL="400050" lvl="1" indent="0" algn="ctr">
              <a:buNone/>
              <a:defRPr/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 Mail an Lehrende in der Sprecherziehung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4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Benutzerdefiniert</PresentationFormat>
  <Paragraphs>112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Arial</vt:lpstr>
      <vt:lpstr>Calibri</vt:lpstr>
      <vt:lpstr>Helvetica Neue</vt:lpstr>
      <vt:lpstr>Helvetica Neue Light</vt:lpstr>
      <vt:lpstr>Helvetica Neue Medium</vt:lpstr>
      <vt:lpstr>Lucida Grande</vt:lpstr>
      <vt:lpstr>Symbol</vt:lpstr>
      <vt:lpstr>Times</vt:lpstr>
      <vt:lpstr>Times New Roman</vt:lpstr>
      <vt:lpstr>Wingdings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Kownatzki Claudia (wg)</dc:creator>
  <cp:lastModifiedBy>Pedrazzoli Corinna</cp:lastModifiedBy>
  <cp:revision>88</cp:revision>
  <dcterms:modified xsi:type="dcterms:W3CDTF">2023-03-13T11:03:45Z</dcterms:modified>
</cp:coreProperties>
</file>